
<file path=[Content_Types].xml><?xml version="1.0" encoding="utf-8"?>
<Types xmlns="http://schemas.openxmlformats.org/package/2006/content-types">
  <Default Extension="png" ContentType="image/png"/>
  <Default Extension="bin" ContentType="image/unknown"/>
  <Default Extension="webp"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86" r:id="rId2"/>
    <p:sldId id="257" r:id="rId3"/>
    <p:sldId id="258" r:id="rId4"/>
    <p:sldId id="287" r:id="rId5"/>
    <p:sldId id="288" r:id="rId6"/>
    <p:sldId id="289" r:id="rId7"/>
    <p:sldId id="290" r:id="rId8"/>
    <p:sldId id="304" r:id="rId9"/>
    <p:sldId id="259" r:id="rId10"/>
    <p:sldId id="291" r:id="rId11"/>
    <p:sldId id="292" r:id="rId12"/>
    <p:sldId id="293" r:id="rId13"/>
    <p:sldId id="295" r:id="rId14"/>
    <p:sldId id="296" r:id="rId15"/>
    <p:sldId id="268" r:id="rId16"/>
    <p:sldId id="299" r:id="rId17"/>
    <p:sldId id="297" r:id="rId18"/>
    <p:sldId id="298" r:id="rId19"/>
    <p:sldId id="302" r:id="rId20"/>
    <p:sldId id="270" r:id="rId21"/>
    <p:sldId id="272" r:id="rId22"/>
    <p:sldId id="273" r:id="rId23"/>
    <p:sldId id="274" r:id="rId24"/>
    <p:sldId id="275" r:id="rId25"/>
    <p:sldId id="276" r:id="rId26"/>
    <p:sldId id="277" r:id="rId27"/>
    <p:sldId id="278" r:id="rId28"/>
    <p:sldId id="279" r:id="rId29"/>
    <p:sldId id="303"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D50"/>
    <a:srgbClr val="A2A2A2"/>
    <a:srgbClr val="A3D6B6"/>
    <a:srgbClr val="2C4766"/>
    <a:srgbClr val="59638F"/>
    <a:srgbClr val="32516F"/>
    <a:srgbClr val="203160"/>
    <a:srgbClr val="162655"/>
    <a:srgbClr val="C6E4B5"/>
    <a:srgbClr val="D5AA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11" d="100"/>
          <a:sy n="111" d="100"/>
        </p:scale>
        <p:origin x="638"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779952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0753e9ce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0753e9ce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580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093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31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906c9cd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1a906c9cd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982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1a906c9cd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1a906c9cd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08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1a906c9cd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1a906c9cd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539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906c9cd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1a906c9cd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71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1a906c9cd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1a906c9cd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11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1a906c9cd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1a906c9cd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664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1a906c9cd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1a906c9cd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948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1a906c9cd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1a906c9cd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92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992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1a906c9cd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1a906c9cd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70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a906c9cd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1a906c9cd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111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665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31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131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805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410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448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808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84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2">
            <a:alphaModFix/>
          </a:blip>
          <a:stretch>
            <a:fill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3">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14">
            <a:alphaModFix/>
          </a:blip>
          <a:stretch>
            <a:fill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ata.cityofchicago.org/Environment-Sustainable-Development/Energy-Usage-2010/8yq3-m6wp/dat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3D6B6"/>
        </a:solidFill>
        <a:effectLst/>
      </p:bgPr>
    </p:bg>
    <p:spTree>
      <p:nvGrpSpPr>
        <p:cNvPr id="1" name=""/>
        <p:cNvGrpSpPr/>
        <p:nvPr/>
      </p:nvGrpSpPr>
      <p:grpSpPr>
        <a:xfrm>
          <a:off x="0" y="0"/>
          <a:ext cx="0" cy="0"/>
          <a:chOff x="0" y="0"/>
          <a:chExt cx="0" cy="0"/>
        </a:xfrm>
      </p:grpSpPr>
      <p:sp>
        <p:nvSpPr>
          <p:cNvPr id="61" name="Title 60"/>
          <p:cNvSpPr>
            <a:spLocks noGrp="1"/>
          </p:cNvSpPr>
          <p:nvPr>
            <p:ph type="ctrTitle"/>
          </p:nvPr>
        </p:nvSpPr>
        <p:spPr>
          <a:xfrm>
            <a:off x="102290" y="1197561"/>
            <a:ext cx="4875662" cy="1149366"/>
          </a:xfrm>
        </p:spPr>
        <p:txBody>
          <a:bodyPr/>
          <a:lstStyle/>
          <a:p>
            <a:r>
              <a:rPr lang="en-US" sz="2400" b="1" dirty="0">
                <a:latin typeface="Times New Roman" panose="02020603050405020304" pitchFamily="18" charset="0"/>
                <a:cs typeface="Times New Roman" panose="02020603050405020304" pitchFamily="18" charset="0"/>
              </a:rPr>
              <a:t>Predictive modelling of household electricity consumption</a:t>
            </a:r>
          </a:p>
        </p:txBody>
      </p:sp>
      <p:sp>
        <p:nvSpPr>
          <p:cNvPr id="62" name="Subtitle 61"/>
          <p:cNvSpPr>
            <a:spLocks noGrp="1"/>
          </p:cNvSpPr>
          <p:nvPr>
            <p:ph type="subTitle" idx="1"/>
          </p:nvPr>
        </p:nvSpPr>
        <p:spPr>
          <a:xfrm>
            <a:off x="102290" y="2549582"/>
            <a:ext cx="4699835" cy="1013676"/>
          </a:xfrm>
        </p:spPr>
        <p:txBody>
          <a:bodyPr/>
          <a:lstStyle/>
          <a:p>
            <a:r>
              <a:rPr lang="en-US" sz="2000" b="1" dirty="0" err="1">
                <a:solidFill>
                  <a:schemeClr val="dk1"/>
                </a:solidFill>
                <a:latin typeface="Times New Roman" panose="02020603050405020304" pitchFamily="18" charset="0"/>
                <a:cs typeface="Times New Roman" panose="02020603050405020304" pitchFamily="18" charset="0"/>
              </a:rPr>
              <a:t>Jyothirnayani</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Gurrala</a:t>
            </a:r>
            <a:r>
              <a:rPr lang="en-US" sz="2000" b="1" dirty="0">
                <a:solidFill>
                  <a:schemeClr val="dk1"/>
                </a:solidFill>
                <a:latin typeface="Times New Roman" panose="02020603050405020304" pitchFamily="18" charset="0"/>
                <a:cs typeface="Times New Roman" panose="02020603050405020304" pitchFamily="18" charset="0"/>
              </a:rPr>
              <a:t> (YR76819)</a:t>
            </a:r>
          </a:p>
          <a:p>
            <a:r>
              <a:rPr lang="en-US" sz="2000" b="1" dirty="0" err="1">
                <a:solidFill>
                  <a:schemeClr val="dk1"/>
                </a:solidFill>
                <a:latin typeface="Times New Roman" panose="02020603050405020304" pitchFamily="18" charset="0"/>
                <a:cs typeface="Times New Roman" panose="02020603050405020304" pitchFamily="18" charset="0"/>
              </a:rPr>
              <a:t>Venkata</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Sai</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Rishitha</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Seelam</a:t>
            </a:r>
            <a:r>
              <a:rPr lang="en-US" sz="2000" b="1" dirty="0">
                <a:solidFill>
                  <a:schemeClr val="dk1"/>
                </a:solidFill>
                <a:latin typeface="Times New Roman" panose="02020603050405020304" pitchFamily="18" charset="0"/>
                <a:cs typeface="Times New Roman" panose="02020603050405020304" pitchFamily="18" charset="0"/>
              </a:rPr>
              <a:t> (LX79370)</a:t>
            </a:r>
          </a:p>
        </p:txBody>
      </p:sp>
      <p:grpSp>
        <p:nvGrpSpPr>
          <p:cNvPr id="73" name="Group 72"/>
          <p:cNvGrpSpPr/>
          <p:nvPr/>
        </p:nvGrpSpPr>
        <p:grpSpPr>
          <a:xfrm>
            <a:off x="3533613" y="0"/>
            <a:ext cx="5610385" cy="5083444"/>
            <a:chOff x="3327384" y="-316343"/>
            <a:chExt cx="6521065" cy="5671181"/>
          </a:xfrm>
          <a:blipFill>
            <a:blip r:embed="rId2"/>
            <a:stretch>
              <a:fillRect/>
            </a:stretch>
          </a:blipFill>
        </p:grpSpPr>
        <p:sp>
          <p:nvSpPr>
            <p:cNvPr id="5" name="Hexagon 4"/>
            <p:cNvSpPr/>
            <p:nvPr/>
          </p:nvSpPr>
          <p:spPr>
            <a:xfrm rot="5400000">
              <a:off x="8221910" y="-283057"/>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rot="5400000">
              <a:off x="5337381"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rot="5400000">
              <a:off x="4920860" y="1086765"/>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rot="5400000">
              <a:off x="5753903" y="1086765"/>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rot="5400000">
              <a:off x="6159252"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p:cNvSpPr/>
            <p:nvPr/>
          </p:nvSpPr>
          <p:spPr>
            <a:xfrm rot="5400000">
              <a:off x="4915274" y="24595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p:cNvSpPr/>
            <p:nvPr/>
          </p:nvSpPr>
          <p:spPr>
            <a:xfrm rot="5400000">
              <a:off x="5746238" y="24595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p:cNvSpPr/>
            <p:nvPr/>
          </p:nvSpPr>
          <p:spPr>
            <a:xfrm rot="5400000">
              <a:off x="8641469" y="37034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rot="5400000">
              <a:off x="5329992" y="4003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p:cNvSpPr/>
            <p:nvPr/>
          </p:nvSpPr>
          <p:spPr>
            <a:xfrm rot="5400000">
              <a:off x="5739642" y="-2340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p:cNvSpPr/>
            <p:nvPr/>
          </p:nvSpPr>
          <p:spPr>
            <a:xfrm rot="5400000">
              <a:off x="6154373" y="4003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rot="5400000">
              <a:off x="6575774" y="1086765"/>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rot="5400000">
              <a:off x="6981123"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rot="5400000">
              <a:off x="6568109" y="246567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p:cNvSpPr/>
            <p:nvPr/>
          </p:nvSpPr>
          <p:spPr>
            <a:xfrm rot="5400000">
              <a:off x="5337986" y="314588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p:cNvSpPr/>
            <p:nvPr/>
          </p:nvSpPr>
          <p:spPr>
            <a:xfrm rot="5400000">
              <a:off x="6154373" y="314588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p:cNvSpPr/>
            <p:nvPr/>
          </p:nvSpPr>
          <p:spPr>
            <a:xfrm rot="5400000">
              <a:off x="6990543" y="315820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p:cNvSpPr/>
            <p:nvPr/>
          </p:nvSpPr>
          <p:spPr>
            <a:xfrm rot="5400000">
              <a:off x="7401479" y="245227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p:cNvSpPr/>
            <p:nvPr/>
          </p:nvSpPr>
          <p:spPr>
            <a:xfrm rot="5400000">
              <a:off x="6983835" y="39380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p:cNvSpPr/>
            <p:nvPr/>
          </p:nvSpPr>
          <p:spPr>
            <a:xfrm rot="5400000">
              <a:off x="7405236" y="1080606"/>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p:cNvSpPr/>
            <p:nvPr/>
          </p:nvSpPr>
          <p:spPr>
            <a:xfrm rot="5400000">
              <a:off x="7810585"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p:cNvSpPr/>
            <p:nvPr/>
          </p:nvSpPr>
          <p:spPr>
            <a:xfrm rot="5400000">
              <a:off x="7823913" y="314742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p:cNvSpPr/>
            <p:nvPr/>
          </p:nvSpPr>
          <p:spPr>
            <a:xfrm rot="5400000">
              <a:off x="5746817"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p:cNvSpPr/>
            <p:nvPr/>
          </p:nvSpPr>
          <p:spPr>
            <a:xfrm rot="5400000">
              <a:off x="6571058"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p:cNvSpPr/>
            <p:nvPr/>
          </p:nvSpPr>
          <p:spPr>
            <a:xfrm rot="5400000">
              <a:off x="7395299" y="385732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p:cNvSpPr/>
            <p:nvPr/>
          </p:nvSpPr>
          <p:spPr>
            <a:xfrm rot="5400000">
              <a:off x="4935540"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p:cNvSpPr/>
            <p:nvPr/>
          </p:nvSpPr>
          <p:spPr>
            <a:xfrm rot="5400000">
              <a:off x="8223463" y="246656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p:cNvSpPr/>
            <p:nvPr/>
          </p:nvSpPr>
          <p:spPr>
            <a:xfrm rot="5400000">
              <a:off x="8621389" y="1750969"/>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p:cNvSpPr/>
            <p:nvPr/>
          </p:nvSpPr>
          <p:spPr>
            <a:xfrm rot="5400000">
              <a:off x="8215987" y="107129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exagon 49"/>
            <p:cNvSpPr/>
            <p:nvPr/>
          </p:nvSpPr>
          <p:spPr>
            <a:xfrm rot="5400000">
              <a:off x="7805877" y="37253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5400000">
              <a:off x="6559583" y="-2537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5400000">
              <a:off x="7381625" y="-283057"/>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5400000">
              <a:off x="5364154" y="45484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5400000">
              <a:off x="6166324" y="4556226"/>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5400000">
              <a:off x="6983179" y="453972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5400000">
              <a:off x="7805877" y="453972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5400000">
              <a:off x="8223463"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5400000">
              <a:off x="8657283" y="313136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5400000">
              <a:off x="4110953" y="385256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5400000">
              <a:off x="4545145" y="45484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5400000">
              <a:off x="8628574" y="453972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5400000">
              <a:off x="9049837" y="383554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5400000">
              <a:off x="9034267" y="24595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5400000">
              <a:off x="9026738" y="107129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5400000">
              <a:off x="4505611" y="38546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5400000">
              <a:off x="3672568" y="4003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5400000">
              <a:off x="3294098"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4427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Data Analysis</a:t>
            </a:r>
            <a:endParaRPr sz="2000" b="1"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146832"/>
            <a:ext cx="4129671" cy="3657643"/>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400" dirty="0">
                <a:solidFill>
                  <a:schemeClr val="tx1"/>
                </a:solidFill>
                <a:latin typeface="Times New Roman" panose="02020603050405020304" pitchFamily="18" charset="0"/>
                <a:cs typeface="Times New Roman" panose="02020603050405020304" pitchFamily="18" charset="0"/>
              </a:rPr>
              <a:t>There are six categories in building sub types in our dataset. In the graph we can see the distribution each building subtype. </a:t>
            </a:r>
          </a:p>
          <a:p>
            <a:pPr marL="285750" indent="-285750" algn="just">
              <a:spcAft>
                <a:spcPts val="1600"/>
              </a:spcAft>
            </a:pPr>
            <a:endParaRPr lang="en-US" sz="1400" dirty="0" smtClean="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1600"/>
              </a:spcAft>
              <a:buNone/>
            </a:pPr>
            <a:endParaRPr lang="en-US" sz="1400" dirty="0">
              <a:solidFill>
                <a:schemeClr val="tx1"/>
              </a:solidFill>
              <a:latin typeface="Times New Roman" panose="02020603050405020304" pitchFamily="18" charset="0"/>
              <a:cs typeface="Times New Roman" panose="02020603050405020304" pitchFamily="18" charset="0"/>
            </a:endParaRPr>
          </a:p>
          <a:p>
            <a:pPr marL="285750" indent="-285750" algn="just">
              <a:spcAft>
                <a:spcPts val="1600"/>
              </a:spcAft>
            </a:pPr>
            <a:endParaRPr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492170" y="1146832"/>
            <a:ext cx="4419601" cy="338502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63455985"/>
              </p:ext>
            </p:extLst>
          </p:nvPr>
        </p:nvGraphicFramePr>
        <p:xfrm>
          <a:off x="401076" y="2093887"/>
          <a:ext cx="3904702" cy="2448330"/>
        </p:xfrm>
        <a:graphic>
          <a:graphicData uri="http://schemas.openxmlformats.org/drawingml/2006/table">
            <a:tbl>
              <a:tblPr/>
              <a:tblGrid>
                <a:gridCol w="2293616">
                  <a:extLst>
                    <a:ext uri="{9D8B030D-6E8A-4147-A177-3AD203B41FA5}">
                      <a16:colId xmlns="" xmlns:a16="http://schemas.microsoft.com/office/drawing/2014/main" val="20000"/>
                    </a:ext>
                  </a:extLst>
                </a:gridCol>
                <a:gridCol w="1611086">
                  <a:extLst>
                    <a:ext uri="{9D8B030D-6E8A-4147-A177-3AD203B41FA5}">
                      <a16:colId xmlns="" xmlns:a16="http://schemas.microsoft.com/office/drawing/2014/main" val="20001"/>
                    </a:ext>
                  </a:extLst>
                </a:gridCol>
              </a:tblGrid>
              <a:tr h="593520">
                <a:tc>
                  <a:txBody>
                    <a:bodyPr/>
                    <a:lstStyle/>
                    <a:p>
                      <a:pPr algn="r"/>
                      <a:r>
                        <a:rPr lang="en-US" b="1" dirty="0">
                          <a:effectLst/>
                          <a:latin typeface="Times New Roman" panose="02020603050405020304" pitchFamily="18" charset="0"/>
                          <a:cs typeface="Times New Roman" panose="02020603050405020304" pitchFamily="18" charset="0"/>
                        </a:rPr>
                        <a:t>BUILDING_SUBTYPE</a:t>
                      </a:r>
                    </a:p>
                  </a:txBody>
                  <a:tcPr anchor="ctr">
                    <a:lnL>
                      <a:noFill/>
                    </a:lnL>
                    <a:lnR>
                      <a:noFill/>
                    </a:lnR>
                    <a:lnT>
                      <a:noFill/>
                    </a:lnT>
                    <a:lnB>
                      <a:noFill/>
                    </a:lnB>
                    <a:solidFill>
                      <a:schemeClr val="tx2"/>
                    </a:solidFill>
                  </a:tcPr>
                </a:tc>
                <a:tc>
                  <a:txBody>
                    <a:bodyPr/>
                    <a:lstStyle/>
                    <a:p>
                      <a:pPr algn="r"/>
                      <a:endParaRPr lang="en-US" b="1">
                        <a:effectLst/>
                        <a:latin typeface="Times New Roman" panose="02020603050405020304" pitchFamily="18" charset="0"/>
                        <a:cs typeface="Times New Roman" panose="02020603050405020304" pitchFamily="18" charset="0"/>
                      </a:endParaRPr>
                    </a:p>
                  </a:txBody>
                  <a:tcPr anchor="ctr">
                    <a:lnL>
                      <a:noFill/>
                    </a:lnL>
                    <a:lnR>
                      <a:noFill/>
                    </a:lnR>
                    <a:lnT>
                      <a:noFill/>
                    </a:lnT>
                    <a:lnB>
                      <a:noFill/>
                    </a:lnB>
                    <a:solidFill>
                      <a:schemeClr val="tx2"/>
                    </a:solidFill>
                  </a:tcPr>
                </a:tc>
                <a:extLst>
                  <a:ext uri="{0D108BD9-81ED-4DB2-BD59-A6C34878D82A}">
                    <a16:rowId xmlns="" xmlns:a16="http://schemas.microsoft.com/office/drawing/2014/main" val="10000"/>
                  </a:ext>
                </a:extLst>
              </a:tr>
              <a:tr h="309135">
                <a:tc>
                  <a:txBody>
                    <a:bodyPr/>
                    <a:lstStyle/>
                    <a:p>
                      <a:pPr fontAlgn="ctr"/>
                      <a:r>
                        <a:rPr lang="en-US" b="1" dirty="0">
                          <a:effectLst/>
                          <a:latin typeface="Times New Roman" panose="02020603050405020304" pitchFamily="18" charset="0"/>
                          <a:cs typeface="Times New Roman" panose="02020603050405020304" pitchFamily="18" charset="0"/>
                        </a:rPr>
                        <a:t>Multi &lt; 7</a:t>
                      </a:r>
                    </a:p>
                  </a:txBody>
                  <a:tcPr anchor="ctr">
                    <a:lnL>
                      <a:noFill/>
                    </a:lnL>
                    <a:lnR>
                      <a:noFill/>
                    </a:lnR>
                    <a:lnT>
                      <a:noFill/>
                    </a:lnT>
                    <a:lnB>
                      <a:noFill/>
                    </a:lnB>
                    <a:solidFill>
                      <a:schemeClr val="tx2"/>
                    </a:solidFill>
                  </a:tcPr>
                </a:tc>
                <a:tc>
                  <a:txBody>
                    <a:bodyPr/>
                    <a:lstStyle/>
                    <a:p>
                      <a:pPr algn="r"/>
                      <a:r>
                        <a:rPr lang="en-US" dirty="0">
                          <a:effectLst/>
                          <a:latin typeface="Times New Roman" panose="02020603050405020304" pitchFamily="18" charset="0"/>
                          <a:cs typeface="Times New Roman" panose="02020603050405020304" pitchFamily="18" charset="0"/>
                        </a:rPr>
                        <a:t>27284</a:t>
                      </a:r>
                    </a:p>
                  </a:txBody>
                  <a:tcPr anchor="ctr">
                    <a:lnL>
                      <a:noFill/>
                    </a:lnL>
                    <a:lnR>
                      <a:noFill/>
                    </a:lnR>
                    <a:lnT>
                      <a:noFill/>
                    </a:lnT>
                    <a:lnB>
                      <a:noFill/>
                    </a:lnB>
                    <a:solidFill>
                      <a:schemeClr val="tx2"/>
                    </a:solidFill>
                  </a:tcPr>
                </a:tc>
                <a:extLst>
                  <a:ext uri="{0D108BD9-81ED-4DB2-BD59-A6C34878D82A}">
                    <a16:rowId xmlns="" xmlns:a16="http://schemas.microsoft.com/office/drawing/2014/main" val="10001"/>
                  </a:ext>
                </a:extLst>
              </a:tr>
              <a:tr h="309135">
                <a:tc>
                  <a:txBody>
                    <a:bodyPr/>
                    <a:lstStyle/>
                    <a:p>
                      <a:pPr fontAlgn="ctr"/>
                      <a:r>
                        <a:rPr lang="en-US" b="1" dirty="0">
                          <a:effectLst/>
                          <a:latin typeface="Times New Roman" panose="02020603050405020304" pitchFamily="18" charset="0"/>
                          <a:cs typeface="Times New Roman" panose="02020603050405020304" pitchFamily="18" charset="0"/>
                        </a:rPr>
                        <a:t>Single Family</a:t>
                      </a:r>
                    </a:p>
                  </a:txBody>
                  <a:tcPr anchor="ctr">
                    <a:lnL>
                      <a:noFill/>
                    </a:lnL>
                    <a:lnR>
                      <a:noFill/>
                    </a:lnR>
                    <a:lnT>
                      <a:noFill/>
                    </a:lnT>
                    <a:lnB>
                      <a:noFill/>
                    </a:lnB>
                    <a:solidFill>
                      <a:schemeClr val="tx2"/>
                    </a:solidFill>
                  </a:tcPr>
                </a:tc>
                <a:tc>
                  <a:txBody>
                    <a:bodyPr/>
                    <a:lstStyle/>
                    <a:p>
                      <a:pPr algn="r"/>
                      <a:r>
                        <a:rPr lang="en-US" dirty="0">
                          <a:effectLst/>
                          <a:latin typeface="Times New Roman" panose="02020603050405020304" pitchFamily="18" charset="0"/>
                          <a:cs typeface="Times New Roman" panose="02020603050405020304" pitchFamily="18" charset="0"/>
                        </a:rPr>
                        <a:t>26366</a:t>
                      </a:r>
                    </a:p>
                  </a:txBody>
                  <a:tcPr anchor="ctr">
                    <a:lnL>
                      <a:noFill/>
                    </a:lnL>
                    <a:lnR>
                      <a:noFill/>
                    </a:lnR>
                    <a:lnT>
                      <a:noFill/>
                    </a:lnT>
                    <a:lnB>
                      <a:noFill/>
                    </a:lnB>
                    <a:solidFill>
                      <a:schemeClr val="tx2"/>
                    </a:solidFill>
                  </a:tcPr>
                </a:tc>
                <a:extLst>
                  <a:ext uri="{0D108BD9-81ED-4DB2-BD59-A6C34878D82A}">
                    <a16:rowId xmlns="" xmlns:a16="http://schemas.microsoft.com/office/drawing/2014/main" val="10002"/>
                  </a:ext>
                </a:extLst>
              </a:tr>
              <a:tr h="309135">
                <a:tc>
                  <a:txBody>
                    <a:bodyPr/>
                    <a:lstStyle/>
                    <a:p>
                      <a:pPr fontAlgn="ctr"/>
                      <a:r>
                        <a:rPr lang="en-US" b="1" dirty="0">
                          <a:effectLst/>
                          <a:latin typeface="Times New Roman" panose="02020603050405020304" pitchFamily="18" charset="0"/>
                          <a:cs typeface="Times New Roman" panose="02020603050405020304" pitchFamily="18" charset="0"/>
                        </a:rPr>
                        <a:t>Commercial</a:t>
                      </a:r>
                    </a:p>
                  </a:txBody>
                  <a:tcPr anchor="ctr">
                    <a:lnL>
                      <a:noFill/>
                    </a:lnL>
                    <a:lnR>
                      <a:noFill/>
                    </a:lnR>
                    <a:lnT>
                      <a:noFill/>
                    </a:lnT>
                    <a:lnB>
                      <a:noFill/>
                    </a:lnB>
                    <a:solidFill>
                      <a:schemeClr val="tx2"/>
                    </a:solidFill>
                  </a:tcPr>
                </a:tc>
                <a:tc>
                  <a:txBody>
                    <a:bodyPr/>
                    <a:lstStyle/>
                    <a:p>
                      <a:pPr algn="r"/>
                      <a:r>
                        <a:rPr lang="en-US" dirty="0">
                          <a:effectLst/>
                          <a:latin typeface="Times New Roman" panose="02020603050405020304" pitchFamily="18" charset="0"/>
                          <a:cs typeface="Times New Roman" panose="02020603050405020304" pitchFamily="18" charset="0"/>
                        </a:rPr>
                        <a:t>7775</a:t>
                      </a:r>
                    </a:p>
                  </a:txBody>
                  <a:tcPr anchor="ctr">
                    <a:lnL>
                      <a:noFill/>
                    </a:lnL>
                    <a:lnR>
                      <a:noFill/>
                    </a:lnR>
                    <a:lnT>
                      <a:noFill/>
                    </a:lnT>
                    <a:lnB>
                      <a:noFill/>
                    </a:lnB>
                    <a:solidFill>
                      <a:schemeClr val="tx2"/>
                    </a:solidFill>
                  </a:tcPr>
                </a:tc>
                <a:extLst>
                  <a:ext uri="{0D108BD9-81ED-4DB2-BD59-A6C34878D82A}">
                    <a16:rowId xmlns="" xmlns:a16="http://schemas.microsoft.com/office/drawing/2014/main" val="10003"/>
                  </a:ext>
                </a:extLst>
              </a:tr>
              <a:tr h="309135">
                <a:tc>
                  <a:txBody>
                    <a:bodyPr/>
                    <a:lstStyle/>
                    <a:p>
                      <a:pPr fontAlgn="ctr"/>
                      <a:r>
                        <a:rPr lang="en-US" b="1" dirty="0">
                          <a:effectLst/>
                          <a:latin typeface="Times New Roman" panose="02020603050405020304" pitchFamily="18" charset="0"/>
                          <a:cs typeface="Times New Roman" panose="02020603050405020304" pitchFamily="18" charset="0"/>
                        </a:rPr>
                        <a:t>Multi 7+</a:t>
                      </a:r>
                    </a:p>
                  </a:txBody>
                  <a:tcPr anchor="ctr">
                    <a:lnL>
                      <a:noFill/>
                    </a:lnL>
                    <a:lnR>
                      <a:noFill/>
                    </a:lnR>
                    <a:lnT>
                      <a:noFill/>
                    </a:lnT>
                    <a:lnB>
                      <a:noFill/>
                    </a:lnB>
                    <a:solidFill>
                      <a:schemeClr val="tx2"/>
                    </a:solidFill>
                  </a:tcPr>
                </a:tc>
                <a:tc>
                  <a:txBody>
                    <a:bodyPr/>
                    <a:lstStyle/>
                    <a:p>
                      <a:pPr algn="r"/>
                      <a:r>
                        <a:rPr lang="en-US" dirty="0">
                          <a:effectLst/>
                          <a:latin typeface="Times New Roman" panose="02020603050405020304" pitchFamily="18" charset="0"/>
                          <a:cs typeface="Times New Roman" panose="02020603050405020304" pitchFamily="18" charset="0"/>
                        </a:rPr>
                        <a:t>5225</a:t>
                      </a:r>
                    </a:p>
                  </a:txBody>
                  <a:tcPr anchor="ctr">
                    <a:lnL>
                      <a:noFill/>
                    </a:lnL>
                    <a:lnR>
                      <a:noFill/>
                    </a:lnR>
                    <a:lnT>
                      <a:noFill/>
                    </a:lnT>
                    <a:lnB>
                      <a:noFill/>
                    </a:lnB>
                    <a:solidFill>
                      <a:schemeClr val="tx2"/>
                    </a:solidFill>
                  </a:tcPr>
                </a:tc>
                <a:extLst>
                  <a:ext uri="{0D108BD9-81ED-4DB2-BD59-A6C34878D82A}">
                    <a16:rowId xmlns="" xmlns:a16="http://schemas.microsoft.com/office/drawing/2014/main" val="10004"/>
                  </a:ext>
                </a:extLst>
              </a:tr>
              <a:tr h="309135">
                <a:tc>
                  <a:txBody>
                    <a:bodyPr/>
                    <a:lstStyle/>
                    <a:p>
                      <a:pPr fontAlgn="ctr"/>
                      <a:r>
                        <a:rPr lang="en-US" b="1" dirty="0">
                          <a:effectLst/>
                          <a:latin typeface="Times New Roman" panose="02020603050405020304" pitchFamily="18" charset="0"/>
                          <a:cs typeface="Times New Roman" panose="02020603050405020304" pitchFamily="18" charset="0"/>
                        </a:rPr>
                        <a:t>Municipal</a:t>
                      </a:r>
                    </a:p>
                  </a:txBody>
                  <a:tcPr anchor="ctr">
                    <a:lnL>
                      <a:noFill/>
                    </a:lnL>
                    <a:lnR>
                      <a:noFill/>
                    </a:lnR>
                    <a:lnT>
                      <a:noFill/>
                    </a:lnT>
                    <a:lnB>
                      <a:noFill/>
                    </a:lnB>
                    <a:solidFill>
                      <a:schemeClr val="tx2"/>
                    </a:solidFill>
                  </a:tcPr>
                </a:tc>
                <a:tc>
                  <a:txBody>
                    <a:bodyPr/>
                    <a:lstStyle/>
                    <a:p>
                      <a:pPr algn="r"/>
                      <a:r>
                        <a:rPr lang="en-US" dirty="0">
                          <a:effectLst/>
                          <a:latin typeface="Times New Roman" panose="02020603050405020304" pitchFamily="18" charset="0"/>
                          <a:cs typeface="Times New Roman" panose="02020603050405020304" pitchFamily="18" charset="0"/>
                        </a:rPr>
                        <a:t>282</a:t>
                      </a:r>
                    </a:p>
                  </a:txBody>
                  <a:tcPr anchor="ctr">
                    <a:lnL>
                      <a:noFill/>
                    </a:lnL>
                    <a:lnR>
                      <a:noFill/>
                    </a:lnR>
                    <a:lnT>
                      <a:noFill/>
                    </a:lnT>
                    <a:lnB>
                      <a:noFill/>
                    </a:lnB>
                    <a:solidFill>
                      <a:schemeClr val="tx2"/>
                    </a:solidFill>
                  </a:tcPr>
                </a:tc>
                <a:extLst>
                  <a:ext uri="{0D108BD9-81ED-4DB2-BD59-A6C34878D82A}">
                    <a16:rowId xmlns="" xmlns:a16="http://schemas.microsoft.com/office/drawing/2014/main" val="10005"/>
                  </a:ext>
                </a:extLst>
              </a:tr>
              <a:tr h="309135">
                <a:tc>
                  <a:txBody>
                    <a:bodyPr/>
                    <a:lstStyle/>
                    <a:p>
                      <a:pPr fontAlgn="ctr"/>
                      <a:r>
                        <a:rPr lang="en-US" b="1" dirty="0">
                          <a:effectLst/>
                          <a:latin typeface="Times New Roman" panose="02020603050405020304" pitchFamily="18" charset="0"/>
                          <a:cs typeface="Times New Roman" panose="02020603050405020304" pitchFamily="18" charset="0"/>
                        </a:rPr>
                        <a:t>Industrial</a:t>
                      </a:r>
                    </a:p>
                  </a:txBody>
                  <a:tcPr anchor="ctr">
                    <a:lnL>
                      <a:noFill/>
                    </a:lnL>
                    <a:lnR>
                      <a:noFill/>
                    </a:lnR>
                    <a:lnT>
                      <a:noFill/>
                    </a:lnT>
                    <a:lnB>
                      <a:noFill/>
                    </a:lnB>
                    <a:solidFill>
                      <a:schemeClr val="tx2"/>
                    </a:solidFill>
                  </a:tcPr>
                </a:tc>
                <a:tc>
                  <a:txBody>
                    <a:bodyPr/>
                    <a:lstStyle/>
                    <a:p>
                      <a:pPr algn="r"/>
                      <a:r>
                        <a:rPr lang="en-US" dirty="0">
                          <a:effectLst/>
                          <a:latin typeface="Times New Roman" panose="02020603050405020304" pitchFamily="18" charset="0"/>
                          <a:cs typeface="Times New Roman" panose="02020603050405020304" pitchFamily="18" charset="0"/>
                        </a:rPr>
                        <a:t>42</a:t>
                      </a:r>
                    </a:p>
                  </a:txBody>
                  <a:tcPr anchor="ctr">
                    <a:lnL>
                      <a:noFill/>
                    </a:lnL>
                    <a:lnR>
                      <a:noFill/>
                    </a:lnR>
                    <a:lnT>
                      <a:noFill/>
                    </a:lnT>
                    <a:lnB>
                      <a:noFill/>
                    </a:lnB>
                    <a:solidFill>
                      <a:schemeClr val="tx2"/>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63235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Data Analysis</a:t>
            </a:r>
            <a:endParaRPr sz="2000" b="1"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222450"/>
            <a:ext cx="4129671" cy="3473536"/>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400" dirty="0">
                <a:solidFill>
                  <a:schemeClr val="tx1"/>
                </a:solidFill>
                <a:latin typeface="Times New Roman" panose="02020603050405020304" pitchFamily="18" charset="0"/>
                <a:cs typeface="Times New Roman" panose="02020603050405020304" pitchFamily="18" charset="0"/>
              </a:rPr>
              <a:t>We used the stacked bar chart  to visualize the distribution of building subtypes within different building types (Residential, Commercial, Industrial). Each bar represents a building type, with segments showing the count of each building subtype.</a:t>
            </a:r>
          </a:p>
          <a:p>
            <a:pPr marL="285750" indent="-285750" algn="just">
              <a:spcAft>
                <a:spcPts val="1600"/>
              </a:spcAft>
              <a:buClr>
                <a:schemeClr val="tx1"/>
              </a:buClr>
              <a:buSzPct val="100000"/>
            </a:pPr>
            <a:r>
              <a:rPr lang="en-US" sz="1400" dirty="0">
                <a:solidFill>
                  <a:schemeClr val="tx1"/>
                </a:solidFill>
                <a:latin typeface="Times New Roman" panose="02020603050405020304" pitchFamily="18" charset="0"/>
                <a:cs typeface="Times New Roman" panose="02020603050405020304" pitchFamily="18" charset="0"/>
              </a:rPr>
              <a:t> It allows for easy comparison of the variety and prevalence of subtypes across different building categories. </a:t>
            </a:r>
          </a:p>
          <a:p>
            <a:pPr marL="285750" indent="-285750" algn="just">
              <a:spcAft>
                <a:spcPts val="1600"/>
              </a:spcAft>
              <a:buClr>
                <a:schemeClr val="tx1"/>
              </a:buClr>
              <a:buSzPct val="100000"/>
            </a:pPr>
            <a:r>
              <a:rPr lang="en-US" sz="1400" dirty="0">
                <a:solidFill>
                  <a:schemeClr val="tx1"/>
                </a:solidFill>
                <a:latin typeface="Times New Roman" panose="02020603050405020304" pitchFamily="18" charset="0"/>
                <a:cs typeface="Times New Roman" panose="02020603050405020304" pitchFamily="18" charset="0"/>
              </a:rPr>
              <a:t>The use of distinct colors and a clear legend enhances readability and presentation clarity.</a:t>
            </a:r>
          </a:p>
        </p:txBody>
      </p:sp>
      <p:pic>
        <p:nvPicPr>
          <p:cNvPr id="2" name="Picture 1"/>
          <p:cNvPicPr>
            <a:picLocks noChangeAspect="1"/>
          </p:cNvPicPr>
          <p:nvPr/>
        </p:nvPicPr>
        <p:blipFill>
          <a:blip r:embed="rId3"/>
          <a:stretch>
            <a:fillRect/>
          </a:stretch>
        </p:blipFill>
        <p:spPr>
          <a:xfrm>
            <a:off x="4441370" y="1291770"/>
            <a:ext cx="4610265" cy="3169557"/>
          </a:xfrm>
          <a:prstGeom prst="rect">
            <a:avLst/>
          </a:prstGeom>
        </p:spPr>
      </p:pic>
    </p:spTree>
    <p:extLst>
      <p:ext uri="{BB962C8B-B14F-4D97-AF65-F5344CB8AC3E}">
        <p14:creationId xmlns:p14="http://schemas.microsoft.com/office/powerpoint/2010/main" val="26107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Data Analysis</a:t>
            </a:r>
            <a:endParaRPr sz="2000" b="1"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045030"/>
            <a:ext cx="4093387" cy="3689702"/>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400" dirty="0">
                <a:solidFill>
                  <a:schemeClr val="tx1"/>
                </a:solidFill>
                <a:latin typeface="Times New Roman" panose="02020603050405020304" pitchFamily="18" charset="0"/>
                <a:cs typeface="Times New Roman" panose="02020603050405020304" pitchFamily="18" charset="0"/>
              </a:rPr>
              <a:t>The plot visualizes the summary statistics (mean, median, and standard deviation) for energy consumption per square foot (</a:t>
            </a:r>
            <a:r>
              <a:rPr lang="en-US" sz="1400" b="1" dirty="0">
                <a:solidFill>
                  <a:schemeClr val="tx1"/>
                </a:solidFill>
                <a:latin typeface="Times New Roman" panose="02020603050405020304" pitchFamily="18" charset="0"/>
                <a:cs typeface="Times New Roman" panose="02020603050405020304" pitchFamily="18" charset="0"/>
              </a:rPr>
              <a:t>'KWH TOTAL SQFT'</a:t>
            </a:r>
            <a:r>
              <a:rPr lang="en-US" sz="1400" dirty="0">
                <a:solidFill>
                  <a:schemeClr val="tx1"/>
                </a:solidFill>
                <a:latin typeface="Times New Roman" panose="02020603050405020304" pitchFamily="18" charset="0"/>
                <a:cs typeface="Times New Roman" panose="02020603050405020304" pitchFamily="18" charset="0"/>
              </a:rPr>
              <a:t>) across three building types. </a:t>
            </a:r>
          </a:p>
          <a:p>
            <a:pPr marL="285750" indent="-285750" algn="just">
              <a:lnSpc>
                <a:spcPct val="100000"/>
              </a:lnSpc>
              <a:spcAft>
                <a:spcPts val="1600"/>
              </a:spcAf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Commercial buildings</a:t>
            </a:r>
            <a:r>
              <a:rPr lang="en-US" sz="1400" dirty="0">
                <a:solidFill>
                  <a:schemeClr val="tx1"/>
                </a:solidFill>
                <a:latin typeface="Times New Roman" panose="02020603050405020304" pitchFamily="18" charset="0"/>
                <a:cs typeface="Times New Roman" panose="02020603050405020304" pitchFamily="18" charset="0"/>
              </a:rPr>
              <a:t> have the highest energy consumption but also the most variability, likely due to differences in building size or usage patterns.</a:t>
            </a:r>
          </a:p>
          <a:p>
            <a:pPr marL="285750" indent="-285750" algn="just">
              <a:lnSpc>
                <a:spcPct val="100000"/>
              </a:lnSpc>
              <a:spcAft>
                <a:spcPts val="1600"/>
              </a:spcAf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Residential buildings</a:t>
            </a:r>
            <a:r>
              <a:rPr lang="en-US" sz="1400" dirty="0">
                <a:solidFill>
                  <a:schemeClr val="tx1"/>
                </a:solidFill>
                <a:latin typeface="Times New Roman" panose="02020603050405020304" pitchFamily="18" charset="0"/>
                <a:cs typeface="Times New Roman" panose="02020603050405020304" pitchFamily="18" charset="0"/>
              </a:rPr>
              <a:t> have the lowest energy consumption with more consistent usage, as indicated by the median being close to the mean.</a:t>
            </a:r>
          </a:p>
          <a:p>
            <a:pPr marL="285750" indent="-285750" algn="just">
              <a:lnSpc>
                <a:spcPct val="100000"/>
              </a:lnSpc>
              <a:spcAft>
                <a:spcPts val="1600"/>
              </a:spcAf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Industrial buildings</a:t>
            </a:r>
            <a:r>
              <a:rPr lang="en-US" sz="1400" dirty="0">
                <a:solidFill>
                  <a:schemeClr val="tx1"/>
                </a:solidFill>
                <a:latin typeface="Times New Roman" panose="02020603050405020304" pitchFamily="18" charset="0"/>
                <a:cs typeface="Times New Roman" panose="02020603050405020304" pitchFamily="18" charset="0"/>
              </a:rPr>
              <a:t> consume more energy than residential but less than commercial, with moderate variability in consumption.</a:t>
            </a:r>
          </a:p>
          <a:p>
            <a:pPr marL="0" indent="0" algn="just">
              <a:spcAft>
                <a:spcPts val="1600"/>
              </a:spcAft>
              <a:buNone/>
            </a:pPr>
            <a:endParaRPr sz="14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405086" y="1310208"/>
            <a:ext cx="4604345" cy="3159345"/>
          </a:xfrm>
          <a:prstGeom prst="rect">
            <a:avLst/>
          </a:prstGeom>
        </p:spPr>
      </p:pic>
    </p:spTree>
    <p:extLst>
      <p:ext uri="{BB962C8B-B14F-4D97-AF65-F5344CB8AC3E}">
        <p14:creationId xmlns:p14="http://schemas.microsoft.com/office/powerpoint/2010/main" val="1787695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1" y="75868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Data Analysis</a:t>
            </a:r>
            <a:endParaRPr sz="2000" b="1"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045030"/>
            <a:ext cx="4093387" cy="3940628"/>
          </a:xfrm>
          <a:prstGeom prst="rect">
            <a:avLst/>
          </a:prstGeom>
        </p:spPr>
        <p:txBody>
          <a:bodyPr spcFirstLastPara="1" wrap="square" lIns="91425" tIns="91425" rIns="91425" bIns="91425" anchor="t" anchorCtr="0">
            <a:noAutofit/>
          </a:bodyPr>
          <a:lstStyle/>
          <a:p>
            <a:pPr marL="285750" indent="-285750">
              <a:spcAft>
                <a:spcPts val="1600"/>
              </a:spcAft>
            </a:pPr>
            <a:endParaRPr lang="en-US" sz="1400" dirty="0">
              <a:solidFill>
                <a:schemeClr val="tx1"/>
              </a:solidFill>
              <a:latin typeface="Calibri" panose="020F0502020204030204" pitchFamily="34" charset="0"/>
              <a:cs typeface="Calibri" panose="020F0502020204030204" pitchFamily="34" charset="0"/>
            </a:endParaRPr>
          </a:p>
          <a:p>
            <a:pPr marL="285750" indent="-285750">
              <a:spcAft>
                <a:spcPts val="1600"/>
              </a:spcAft>
            </a:pPr>
            <a:endParaRPr sz="16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4116954" y="1045030"/>
            <a:ext cx="4636556" cy="3382895"/>
          </a:xfrm>
          <a:prstGeom prst="rect">
            <a:avLst/>
          </a:prstGeom>
        </p:spPr>
      </p:pic>
      <p:sp>
        <p:nvSpPr>
          <p:cNvPr id="3" name="TextBox 2"/>
          <p:cNvSpPr txBox="1"/>
          <p:nvPr/>
        </p:nvSpPr>
        <p:spPr>
          <a:xfrm>
            <a:off x="385011" y="1375038"/>
            <a:ext cx="3588848" cy="3383106"/>
          </a:xfrm>
          <a:prstGeom prst="rect">
            <a:avLst/>
          </a:prstGeom>
          <a:noFill/>
        </p:spPr>
        <p:txBody>
          <a:bodyPr wrap="square" rtlCol="0">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We used </a:t>
            </a:r>
            <a:r>
              <a:rPr lang="en-US" sz="1200" b="1" dirty="0">
                <a:latin typeface="Times New Roman" panose="02020603050405020304" pitchFamily="18" charset="0"/>
                <a:cs typeface="Times New Roman" panose="02020603050405020304" pitchFamily="18" charset="0"/>
              </a:rPr>
              <a:t>scatter plot</a:t>
            </a:r>
            <a:r>
              <a:rPr lang="en-US" sz="1200" dirty="0">
                <a:latin typeface="Times New Roman" panose="02020603050405020304" pitchFamily="18" charset="0"/>
                <a:cs typeface="Times New Roman" panose="02020603050405020304" pitchFamily="18" charset="0"/>
              </a:rPr>
              <a:t> to visualizes the relationship between the </a:t>
            </a:r>
            <a:r>
              <a:rPr lang="en-US" sz="1200" b="1" dirty="0">
                <a:latin typeface="Times New Roman" panose="02020603050405020304" pitchFamily="18" charset="0"/>
                <a:cs typeface="Times New Roman" panose="02020603050405020304" pitchFamily="18" charset="0"/>
              </a:rPr>
              <a:t>total population</a:t>
            </a:r>
            <a:r>
              <a:rPr lang="en-US" sz="1200" dirty="0">
                <a:latin typeface="Times New Roman" panose="02020603050405020304" pitchFamily="18" charset="0"/>
                <a:cs typeface="Times New Roman" panose="02020603050405020304" pitchFamily="18" charset="0"/>
              </a:rPr>
              <a:t> and </a:t>
            </a:r>
            <a:r>
              <a:rPr lang="en-US" sz="1200" b="1" dirty="0">
                <a:latin typeface="Times New Roman" panose="02020603050405020304" pitchFamily="18" charset="0"/>
                <a:cs typeface="Times New Roman" panose="02020603050405020304" pitchFamily="18" charset="0"/>
              </a:rPr>
              <a:t>occupied units</a:t>
            </a:r>
            <a:r>
              <a:rPr lang="en-US" sz="1200" dirty="0">
                <a:latin typeface="Times New Roman" panose="02020603050405020304" pitchFamily="18" charset="0"/>
                <a:cs typeface="Times New Roman" panose="02020603050405020304" pitchFamily="18" charset="0"/>
              </a:rPr>
              <a:t> in the dataset. </a:t>
            </a:r>
          </a:p>
          <a:p>
            <a:pPr algn="just">
              <a:lnSpc>
                <a:spcPct val="150000"/>
              </a:lnSpc>
            </a:pPr>
            <a:endParaRPr lang="en-US" sz="1200" dirty="0">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It shows that areas with higher populations tend to have more occupied units, with color indicating the share of renter-occupied housing. Brighter points suggest rental-heavy areas, while darker points indicate owner-dominant regions. Clusters reflect similar community patterns, while outliers highlight unique scenarios like high vacancy or specialized housing.</a:t>
            </a:r>
          </a:p>
        </p:txBody>
      </p:sp>
    </p:spTree>
    <p:extLst>
      <p:ext uri="{BB962C8B-B14F-4D97-AF65-F5344CB8AC3E}">
        <p14:creationId xmlns:p14="http://schemas.microsoft.com/office/powerpoint/2010/main" val="3244373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Data Analysis</a:t>
            </a:r>
            <a:endParaRPr sz="2000" b="1"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045030"/>
            <a:ext cx="4093387" cy="3940628"/>
          </a:xfrm>
          <a:prstGeom prst="rect">
            <a:avLst/>
          </a:prstGeom>
        </p:spPr>
        <p:txBody>
          <a:bodyPr spcFirstLastPara="1" wrap="square" lIns="91425" tIns="91425" rIns="91425" bIns="91425" anchor="t" anchorCtr="0">
            <a:noAutofit/>
          </a:bodyPr>
          <a:lstStyle/>
          <a:p>
            <a:pPr marL="285750" indent="-285750">
              <a:spcAft>
                <a:spcPts val="1600"/>
              </a:spcAft>
            </a:pPr>
            <a:endParaRPr lang="en-US" sz="1400" dirty="0">
              <a:solidFill>
                <a:schemeClr val="tx1"/>
              </a:solidFill>
              <a:latin typeface="Calibri" panose="020F0502020204030204" pitchFamily="34" charset="0"/>
              <a:cs typeface="Calibri" panose="020F0502020204030204" pitchFamily="34" charset="0"/>
            </a:endParaRPr>
          </a:p>
          <a:p>
            <a:pPr marL="285750" indent="-285750">
              <a:spcAft>
                <a:spcPts val="1600"/>
              </a:spcAft>
            </a:pPr>
            <a:endParaRPr sz="1600" dirty="0">
              <a:latin typeface="Calibri" panose="020F0502020204030204" pitchFamily="34" charset="0"/>
              <a:cs typeface="Calibri" panose="020F0502020204030204" pitchFamily="34" charset="0"/>
            </a:endParaRPr>
          </a:p>
        </p:txBody>
      </p:sp>
      <p:sp>
        <p:nvSpPr>
          <p:cNvPr id="3" name="TextBox 2"/>
          <p:cNvSpPr txBox="1"/>
          <p:nvPr/>
        </p:nvSpPr>
        <p:spPr>
          <a:xfrm>
            <a:off x="377261" y="1177791"/>
            <a:ext cx="3768535" cy="3139321"/>
          </a:xfrm>
          <a:prstGeom prst="rect">
            <a:avLst/>
          </a:prstGeom>
          <a:noFill/>
        </p:spPr>
        <p:txBody>
          <a:bodyPr wrap="square" rtlCol="0">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The bar plot illustrates the total number of </a:t>
            </a:r>
            <a:r>
              <a:rPr lang="en-US" sz="1200" b="1" dirty="0">
                <a:latin typeface="Times New Roman" panose="02020603050405020304" pitchFamily="18" charset="0"/>
                <a:cs typeface="Times New Roman" panose="02020603050405020304" pitchFamily="18" charset="0"/>
              </a:rPr>
              <a:t>occupied units</a:t>
            </a:r>
            <a:r>
              <a:rPr lang="en-US" sz="1200" dirty="0">
                <a:latin typeface="Times New Roman" panose="02020603050405020304" pitchFamily="18" charset="0"/>
                <a:cs typeface="Times New Roman" panose="02020603050405020304" pitchFamily="18" charset="0"/>
              </a:rPr>
              <a:t> grouped by </a:t>
            </a:r>
            <a:r>
              <a:rPr lang="en-US" sz="1200" b="1" dirty="0">
                <a:latin typeface="Times New Roman" panose="02020603050405020304" pitchFamily="18" charset="0"/>
                <a:cs typeface="Times New Roman" panose="02020603050405020304" pitchFamily="18" charset="0"/>
              </a:rPr>
              <a:t>building type</a:t>
            </a:r>
            <a:r>
              <a:rPr lang="en-US" sz="1200" dirty="0">
                <a:latin typeface="Times New Roman" panose="02020603050405020304" pitchFamily="18" charset="0"/>
                <a:cs typeface="Times New Roman" panose="02020603050405020304" pitchFamily="18" charset="0"/>
              </a:rPr>
              <a:t>. Each bar represents the sum of occupied units for a specific type of building (e.g., residential, commercial, </a:t>
            </a:r>
            <a:r>
              <a:rPr lang="en-US" sz="1200" dirty="0" smtClean="0">
                <a:latin typeface="Times New Roman" panose="02020603050405020304" pitchFamily="18" charset="0"/>
                <a:cs typeface="Times New Roman" panose="02020603050405020304" pitchFamily="18" charset="0"/>
              </a:rPr>
              <a:t>industrial)</a:t>
            </a:r>
            <a:endParaRPr lang="en-US" sz="1200" dirty="0">
              <a:latin typeface="Times New Roman" panose="02020603050405020304" pitchFamily="18" charset="0"/>
              <a:cs typeface="Times New Roman" panose="02020603050405020304" pitchFamily="18" charset="0"/>
            </a:endParaRPr>
          </a:p>
          <a:p>
            <a:pPr algn="just">
              <a:lnSpc>
                <a:spcPct val="150000"/>
              </a:lnSpc>
            </a:pPr>
            <a:r>
              <a:rPr lang="en-US" sz="1200" b="1" dirty="0" smtClean="0">
                <a:latin typeface="Times New Roman" panose="02020603050405020304" pitchFamily="18" charset="0"/>
                <a:cs typeface="Times New Roman" panose="02020603050405020304" pitchFamily="18" charset="0"/>
              </a:rPr>
              <a:t>Key </a:t>
            </a:r>
            <a:r>
              <a:rPr lang="en-US" sz="1200" b="1" dirty="0">
                <a:latin typeface="Times New Roman" panose="02020603050405020304" pitchFamily="18" charset="0"/>
                <a:cs typeface="Times New Roman" panose="02020603050405020304" pitchFamily="18" charset="0"/>
              </a:rPr>
              <a:t>Insights:</a:t>
            </a:r>
          </a:p>
          <a:p>
            <a:pPr algn="just">
              <a:lnSpc>
                <a:spcPct val="150000"/>
              </a:lnSpc>
            </a:pPr>
            <a:r>
              <a:rPr lang="en-US" sz="1200" b="1" dirty="0" smtClean="0">
                <a:latin typeface="Times New Roman" panose="02020603050405020304" pitchFamily="18" charset="0"/>
                <a:cs typeface="Times New Roman" panose="02020603050405020304" pitchFamily="18" charset="0"/>
              </a:rPr>
              <a:t>Residential </a:t>
            </a:r>
            <a:r>
              <a:rPr lang="en-US" sz="1200" b="1" dirty="0">
                <a:latin typeface="Times New Roman" panose="02020603050405020304" pitchFamily="18" charset="0"/>
                <a:cs typeface="Times New Roman" panose="02020603050405020304" pitchFamily="18" charset="0"/>
              </a:rPr>
              <a:t>buildings</a:t>
            </a:r>
            <a:r>
              <a:rPr lang="en-US" sz="1200" dirty="0">
                <a:latin typeface="Times New Roman" panose="02020603050405020304" pitchFamily="18" charset="0"/>
                <a:cs typeface="Times New Roman" panose="02020603050405020304" pitchFamily="18" charset="0"/>
              </a:rPr>
              <a:t> have the highest number of occupied units, reflecting their dominant role in providing housing.</a:t>
            </a:r>
          </a:p>
          <a:p>
            <a:pPr algn="just">
              <a:lnSpc>
                <a:spcPct val="150000"/>
              </a:lnSpc>
            </a:pPr>
            <a:r>
              <a:rPr lang="en-US" sz="1200" b="1" dirty="0" smtClean="0">
                <a:latin typeface="Times New Roman" panose="02020603050405020304" pitchFamily="18" charset="0"/>
                <a:cs typeface="Times New Roman" panose="02020603050405020304" pitchFamily="18" charset="0"/>
              </a:rPr>
              <a:t>Commercial </a:t>
            </a:r>
            <a:r>
              <a:rPr lang="en-US" sz="1200" b="1" dirty="0">
                <a:latin typeface="Times New Roman" panose="02020603050405020304" pitchFamily="18" charset="0"/>
                <a:cs typeface="Times New Roman" panose="02020603050405020304" pitchFamily="18" charset="0"/>
              </a:rPr>
              <a:t>and industrial buildings</a:t>
            </a:r>
            <a:r>
              <a:rPr lang="en-US" sz="1200" dirty="0">
                <a:latin typeface="Times New Roman" panose="02020603050405020304" pitchFamily="18" charset="0"/>
                <a:cs typeface="Times New Roman" panose="02020603050405020304" pitchFamily="18" charset="0"/>
              </a:rPr>
              <a:t> show significantly fewer occupied units, aligning with their primary non-residential purposes.</a:t>
            </a:r>
          </a:p>
        </p:txBody>
      </p:sp>
      <p:pic>
        <p:nvPicPr>
          <p:cNvPr id="4" name="Picture 3"/>
          <p:cNvPicPr>
            <a:picLocks noChangeAspect="1"/>
          </p:cNvPicPr>
          <p:nvPr/>
        </p:nvPicPr>
        <p:blipFill>
          <a:blip r:embed="rId3"/>
          <a:srcRect r="7538"/>
          <a:stretch/>
        </p:blipFill>
        <p:spPr>
          <a:xfrm>
            <a:off x="4200419" y="1045030"/>
            <a:ext cx="4631881" cy="3348753"/>
          </a:xfrm>
          <a:prstGeom prst="rect">
            <a:avLst/>
          </a:prstGeom>
        </p:spPr>
      </p:pic>
    </p:spTree>
    <p:extLst>
      <p:ext uri="{BB962C8B-B14F-4D97-AF65-F5344CB8AC3E}">
        <p14:creationId xmlns:p14="http://schemas.microsoft.com/office/powerpoint/2010/main" val="34406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Renter Occupancy across different communities</a:t>
            </a:r>
            <a:endParaRPr sz="2000" dirty="0">
              <a:latin typeface="Times New Roman" panose="02020603050405020304" pitchFamily="18" charset="0"/>
              <a:cs typeface="Times New Roman" panose="02020603050405020304" pitchFamily="18" charset="0"/>
            </a:endParaRPr>
          </a:p>
        </p:txBody>
      </p:sp>
      <p:sp>
        <p:nvSpPr>
          <p:cNvPr id="143" name="Google Shape;143;p25"/>
          <p:cNvSpPr txBox="1">
            <a:spLocks noGrp="1"/>
          </p:cNvSpPr>
          <p:nvPr>
            <p:ph type="body" idx="1"/>
          </p:nvPr>
        </p:nvSpPr>
        <p:spPr>
          <a:xfrm>
            <a:off x="234209" y="1051904"/>
            <a:ext cx="3772104" cy="3691977"/>
          </a:xfrm>
          <a:prstGeom prst="rect">
            <a:avLst/>
          </a:prstGeom>
        </p:spPr>
        <p:txBody>
          <a:bodyPr spcFirstLastPara="1" wrap="square" lIns="91425" tIns="91425" rIns="91425" bIns="91425" anchor="t" anchorCtr="0">
            <a:noAutofit/>
          </a:bodyPr>
          <a:lstStyle/>
          <a:p>
            <a:pPr marL="285750" indent="-285750" algn="just">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Top Communities: Washington Park and Near North Side have the highest renter occupancy rates, exceeding 70%. These areas are likely urban hubs with significant rental demand due to economic and lifestyle factors.</a:t>
            </a:r>
          </a:p>
          <a:p>
            <a:pPr marL="285750" indent="-285750" algn="just">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Low Occupancy Areas: Communities like Mount Greenwood and Beverly show renter occupancy rates below 20%, indicating a higher prevalence of homeownership or lower rental </a:t>
            </a:r>
            <a:r>
              <a:rPr lang="en-US" sz="1200" dirty="0" smtClean="0">
                <a:solidFill>
                  <a:schemeClr val="tx1"/>
                </a:solidFill>
                <a:latin typeface="Times New Roman" panose="02020603050405020304" pitchFamily="18" charset="0"/>
                <a:cs typeface="Times New Roman" panose="02020603050405020304" pitchFamily="18" charset="0"/>
              </a:rPr>
              <a:t>activity.</a:t>
            </a:r>
          </a:p>
          <a:p>
            <a:pPr marL="285750" indent="-285750" algn="just">
              <a:lnSpc>
                <a:spcPct val="150000"/>
              </a:lnSpc>
              <a:spcAft>
                <a:spcPts val="1600"/>
              </a:spcAft>
              <a:buClr>
                <a:schemeClr val="tx1"/>
              </a:buClr>
              <a:buSzPct val="100000"/>
            </a:pPr>
            <a:r>
              <a:rPr lang="en-US" sz="1200" dirty="0" smtClean="0">
                <a:solidFill>
                  <a:schemeClr val="tx1"/>
                </a:solidFill>
                <a:latin typeface="Times New Roman" panose="02020603050405020304" pitchFamily="18" charset="0"/>
                <a:cs typeface="Times New Roman" panose="02020603050405020304" pitchFamily="18" charset="0"/>
              </a:rPr>
              <a:t>General </a:t>
            </a:r>
            <a:r>
              <a:rPr lang="en-US" sz="1200" dirty="0">
                <a:solidFill>
                  <a:schemeClr val="tx1"/>
                </a:solidFill>
                <a:latin typeface="Times New Roman" panose="02020603050405020304" pitchFamily="18" charset="0"/>
                <a:cs typeface="Times New Roman" panose="02020603050405020304" pitchFamily="18" charset="0"/>
              </a:rPr>
              <a:t>Trend: Renter occupancy shows a steady decline as we move across community areas, reflecting varying economic, demographic, and housing characteristics.</a:t>
            </a:r>
            <a:endParaRPr sz="1200" dirty="0">
              <a:solidFill>
                <a:schemeClr val="tx1"/>
              </a:solidFill>
              <a:latin typeface="Times New Roman" panose="02020603050405020304" pitchFamily="18" charset="0"/>
              <a:cs typeface="Times New Roman" panose="02020603050405020304" pitchFamily="18" charset="0"/>
            </a:endParaRPr>
          </a:p>
        </p:txBody>
      </p:sp>
      <p:pic>
        <p:nvPicPr>
          <p:cNvPr id="144" name="Google Shape;144;p25"/>
          <p:cNvPicPr preferRelativeResize="0"/>
          <p:nvPr/>
        </p:nvPicPr>
        <p:blipFill>
          <a:blip r:embed="rId3">
            <a:alphaModFix/>
          </a:blip>
          <a:stretch>
            <a:fillRect/>
          </a:stretch>
        </p:blipFill>
        <p:spPr>
          <a:xfrm>
            <a:off x="4161295" y="1141937"/>
            <a:ext cx="4748496" cy="34765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649750"/>
            <a:ext cx="8520600" cy="572700"/>
          </a:xfrm>
        </p:spPr>
        <p:txBody>
          <a:bodyPr wrap="square" anchor="ctr">
            <a:normAutofit/>
          </a:bodyPr>
          <a:lstStyle/>
          <a:p>
            <a:pPr>
              <a:lnSpc>
                <a:spcPct val="90000"/>
              </a:lnSpc>
            </a:pPr>
            <a:r>
              <a:rPr lang="en-IN" sz="2000" b="1" kern="100" dirty="0">
                <a:effectLst/>
                <a:latin typeface="Times New Roman" panose="02020603050405020304" pitchFamily="18" charset="0"/>
                <a:cs typeface="Times New Roman" panose="02020603050405020304" pitchFamily="18" charset="0"/>
              </a:rPr>
              <a:t>Monthly Energy Usage Trends</a:t>
            </a:r>
            <a:endParaRPr lang="en-US" sz="2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body" idx="4294967295"/>
          </p:nvPr>
        </p:nvSpPr>
        <p:spPr>
          <a:xfrm>
            <a:off x="249708" y="1110733"/>
            <a:ext cx="3973580" cy="3976906"/>
          </a:xfrm>
        </p:spPr>
        <p:txBody>
          <a:bodyPr anchor="t">
            <a:noAutofit/>
          </a:bodyPr>
          <a:lstStyle/>
          <a:p>
            <a:pPr marL="285750" indent="-285750">
              <a:lnSpc>
                <a:spcPct val="150000"/>
              </a:lnSpc>
              <a:spcAft>
                <a:spcPts val="600"/>
              </a:spcAft>
              <a:buClr>
                <a:srgbClr val="000000"/>
              </a:buClr>
              <a:buSzPct val="129000"/>
              <a:buFont typeface="Arial"/>
              <a:buChar char="•"/>
            </a:pPr>
            <a:r>
              <a:rPr lang="en-US" sz="1200" b="0" i="0" u="none" strike="noStrike" cap="none" dirty="0">
                <a:solidFill>
                  <a:schemeClr val="dk1"/>
                </a:solidFill>
                <a:latin typeface="Times New Roman" panose="02020603050405020304" pitchFamily="18" charset="0"/>
                <a:cs typeface="Times New Roman" panose="02020603050405020304" pitchFamily="18" charset="0"/>
              </a:rPr>
              <a:t>Both plots are created by grouping the data by the month and summing up the respective energy consumption for that month. </a:t>
            </a:r>
          </a:p>
          <a:p>
            <a:pPr marL="285750" indent="-285750">
              <a:lnSpc>
                <a:spcPct val="150000"/>
              </a:lnSpc>
              <a:spcAft>
                <a:spcPts val="600"/>
              </a:spcAft>
              <a:buClr>
                <a:srgbClr val="000000"/>
              </a:buClr>
              <a:buSzPct val="129000"/>
              <a:buFont typeface="Arial"/>
              <a:buChar char="•"/>
            </a:pPr>
            <a:r>
              <a:rPr lang="en-US" sz="1200" b="0" i="0" u="none" strike="noStrike" cap="none" dirty="0">
                <a:solidFill>
                  <a:schemeClr val="dk1"/>
                </a:solidFill>
                <a:latin typeface="Times New Roman" panose="02020603050405020304" pitchFamily="18" charset="0"/>
                <a:cs typeface="Times New Roman" panose="02020603050405020304" pitchFamily="18" charset="0"/>
              </a:rPr>
              <a:t>The higher energy consumption in July and June </a:t>
            </a:r>
            <a:r>
              <a:rPr lang="en-US" sz="1200" b="0" i="0" u="none" strike="noStrike" cap="none" dirty="0" smtClean="0">
                <a:solidFill>
                  <a:schemeClr val="dk1"/>
                </a:solidFill>
                <a:latin typeface="Times New Roman" panose="02020603050405020304" pitchFamily="18" charset="0"/>
                <a:cs typeface="Times New Roman" panose="02020603050405020304" pitchFamily="18" charset="0"/>
              </a:rPr>
              <a:t>is due to summer </a:t>
            </a:r>
            <a:r>
              <a:rPr lang="en-US" sz="1200" b="0" i="0" u="none" strike="noStrike" cap="none" err="1" smtClean="0">
                <a:solidFill>
                  <a:schemeClr val="dk1"/>
                </a:solidFill>
                <a:latin typeface="Times New Roman" panose="02020603050405020304" pitchFamily="18" charset="0"/>
                <a:cs typeface="Times New Roman" panose="02020603050405020304" pitchFamily="18" charset="0"/>
              </a:rPr>
              <a:t>temperatures</a:t>
            </a:r>
            <a:r>
              <a:rPr lang="en-US" sz="1200" b="0" i="0" u="none" strike="noStrike" cap="none" smtClean="0">
                <a:solidFill>
                  <a:schemeClr val="dk1"/>
                </a:solidFill>
                <a:latin typeface="Times New Roman" panose="02020603050405020304" pitchFamily="18" charset="0"/>
                <a:cs typeface="Times New Roman" panose="02020603050405020304" pitchFamily="18" charset="0"/>
              </a:rPr>
              <a:t>, increased </a:t>
            </a:r>
            <a:r>
              <a:rPr lang="en-US" sz="1200" b="0" i="0" u="none" strike="noStrike" cap="none" dirty="0">
                <a:solidFill>
                  <a:schemeClr val="dk1"/>
                </a:solidFill>
                <a:latin typeface="Times New Roman" panose="02020603050405020304" pitchFamily="18" charset="0"/>
                <a:cs typeface="Times New Roman" panose="02020603050405020304" pitchFamily="18" charset="0"/>
              </a:rPr>
              <a:t>usage of air conditioning and cooling systems. Similarly, heightened energy demand in December and November is influenced by the seasonal need for heating during colder months, coupled with additional usage for festive decorations and increased building occupancy during holiday celebrations.</a:t>
            </a:r>
          </a:p>
          <a:p>
            <a:pPr marL="285750" indent="-285750">
              <a:lnSpc>
                <a:spcPct val="150000"/>
              </a:lnSpc>
              <a:spcAft>
                <a:spcPts val="600"/>
              </a:spcAft>
              <a:buClr>
                <a:srgbClr val="000000"/>
              </a:buClr>
              <a:buSzPct val="129000"/>
              <a:buFont typeface="Arial"/>
              <a:buChar char="•"/>
            </a:pPr>
            <a:r>
              <a:rPr lang="en-US" sz="1200" b="0" i="0" u="none" strike="noStrike" cap="none" dirty="0">
                <a:solidFill>
                  <a:schemeClr val="dk1"/>
                </a:solidFill>
                <a:latin typeface="Times New Roman" panose="02020603050405020304" pitchFamily="18" charset="0"/>
                <a:cs typeface="Times New Roman" panose="02020603050405020304" pitchFamily="18" charset="0"/>
              </a:rPr>
              <a:t>During winter months (January to March) and especially in December, gas consumption peaks due to heightened heating needs driven by cold temperatures.</a:t>
            </a:r>
            <a:endParaRPr lang="en-US" sz="1400" b="0" i="0" u="none" strike="noStrike" cap="none" dirty="0">
              <a:solidFill>
                <a:schemeClr val="dk1"/>
              </a:solidFill>
              <a:latin typeface="Times New Roman" panose="02020603050405020304" pitchFamily="18" charset="0"/>
              <a:cs typeface="Times New Roman" panose="02020603050405020304" pitchFamily="18" charset="0"/>
            </a:endParaRPr>
          </a:p>
        </p:txBody>
      </p:sp>
      <p:pic>
        <p:nvPicPr>
          <p:cNvPr id="5" name="Picture 4" descr="A graph of different sizes and colors&#10;&#10;Description automatically generated with medium confidence"/>
          <p:cNvPicPr>
            <a:picLocks noChangeAspect="1"/>
          </p:cNvPicPr>
          <p:nvPr/>
        </p:nvPicPr>
        <p:blipFill>
          <a:blip r:embed="rId2"/>
          <a:srcRect l="-519" t="-1" r="-16" b="-1"/>
          <a:stretch/>
        </p:blipFill>
        <p:spPr>
          <a:xfrm>
            <a:off x="4223288" y="1339677"/>
            <a:ext cx="4742480" cy="3309056"/>
          </a:xfrm>
          <a:prstGeom prst="rect">
            <a:avLst/>
          </a:prstGeom>
          <a:noFill/>
          <a:ln>
            <a:noFill/>
          </a:ln>
        </p:spPr>
      </p:pic>
    </p:spTree>
    <p:extLst>
      <p:ext uri="{BB962C8B-B14F-4D97-AF65-F5344CB8AC3E}">
        <p14:creationId xmlns:p14="http://schemas.microsoft.com/office/powerpoint/2010/main" val="64671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latin typeface="Times New Roman" panose="02020603050405020304" pitchFamily="18" charset="0"/>
                <a:cs typeface="Times New Roman" panose="02020603050405020304" pitchFamily="18" charset="0"/>
              </a:rPr>
              <a:t>Data Cleaning:</a:t>
            </a:r>
            <a:endParaRPr sz="2400" b="1" dirty="0">
              <a:latin typeface="Times New Roman" panose="02020603050405020304" pitchFamily="18" charset="0"/>
              <a:cs typeface="Times New Roman" panose="02020603050405020304" pitchFamily="18" charset="0"/>
            </a:endParaRPr>
          </a:p>
        </p:txBody>
      </p:sp>
      <p:sp>
        <p:nvSpPr>
          <p:cNvPr id="90" name="Google Shape;90;p18"/>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285750" indent="-285750" algn="just">
              <a:lnSpc>
                <a:spcPct val="150000"/>
              </a:lnSpc>
              <a:buClr>
                <a:schemeClr val="tx1"/>
              </a:buClr>
              <a:buFont typeface="Arial" panose="020B0604020202020204" pitchFamily="34" charset="0"/>
              <a:buChar char="•"/>
            </a:pPr>
            <a:r>
              <a:rPr lang="en-US" sz="1400" dirty="0" smtClean="0">
                <a:solidFill>
                  <a:schemeClr val="tx1"/>
                </a:solidFill>
                <a:latin typeface="Times New Roman" panose="02020603050405020304" pitchFamily="18" charset="0"/>
                <a:cs typeface="Times New Roman" panose="02020603050405020304" pitchFamily="18" charset="0"/>
              </a:rPr>
              <a:t>We have done our analysis on various features and we observed that energy pattern is consistent for Residential – Single Family comparing to other sub-types. </a:t>
            </a:r>
          </a:p>
          <a:p>
            <a:pPr marL="285750" indent="-285750" algn="just">
              <a:lnSpc>
                <a:spcPct val="150000"/>
              </a:lnSpc>
              <a:buClr>
                <a:schemeClr val="tx1"/>
              </a:buClr>
              <a:buFont typeface="Arial" panose="020B0604020202020204" pitchFamily="34" charset="0"/>
              <a:buChar char="•"/>
            </a:pPr>
            <a:r>
              <a:rPr lang="en-US" sz="1400" dirty="0" smtClean="0">
                <a:solidFill>
                  <a:schemeClr val="tx1"/>
                </a:solidFill>
                <a:latin typeface="Times New Roman" panose="02020603050405020304" pitchFamily="18" charset="0"/>
                <a:cs typeface="Times New Roman" panose="02020603050405020304" pitchFamily="18" charset="0"/>
              </a:rPr>
              <a:t>Based </a:t>
            </a:r>
            <a:r>
              <a:rPr lang="en-US" sz="1400" dirty="0">
                <a:solidFill>
                  <a:schemeClr val="tx1"/>
                </a:solidFill>
                <a:latin typeface="Times New Roman" panose="02020603050405020304" pitchFamily="18" charset="0"/>
                <a:cs typeface="Times New Roman" panose="02020603050405020304" pitchFamily="18" charset="0"/>
              </a:rPr>
              <a:t>on the analysis, residential single-family data plays a dominant role, making it ideal for insights into household energy use. </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Excluding commercial and industrial buildings is justified, as these categories have unique energy demands and minimal single-family presence (only 1 for commercial and 42 for industrial). Residential data contains the largest single-family count (26,365), making it central to understanding urban household energy consumption. </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By also excluding multi-family subtypes (Multi &lt; 7 and Multi 7+), we achieve a focused view of single-family energy patterns, enabling more accurate insights for sustainable urban planning</a:t>
            </a:r>
            <a:r>
              <a:rPr lang="en-US" sz="1400" dirty="0" smtClean="0">
                <a:solidFill>
                  <a:schemeClr val="tx1"/>
                </a:solidFill>
                <a:latin typeface="Times New Roman" panose="02020603050405020304" pitchFamily="18" charset="0"/>
                <a:cs typeface="Times New Roman" panose="02020603050405020304" pitchFamily="18" charset="0"/>
              </a:rPr>
              <a:t>.</a:t>
            </a:r>
          </a:p>
          <a:p>
            <a:pPr marL="285750" indent="-285750" algn="just">
              <a:lnSpc>
                <a:spcPct val="150000"/>
              </a:lnSpc>
              <a:buClr>
                <a:schemeClr val="tx1"/>
              </a:buClr>
              <a:buFont typeface="Arial" panose="020B0604020202020204" pitchFamily="34" charset="0"/>
              <a:buChar char="•"/>
            </a:pPr>
            <a:r>
              <a:rPr lang="en-US" sz="1400" dirty="0" smtClean="0">
                <a:solidFill>
                  <a:schemeClr val="tx1"/>
                </a:solidFill>
                <a:latin typeface="Times New Roman" panose="02020603050405020304" pitchFamily="18" charset="0"/>
                <a:cs typeface="Times New Roman" panose="02020603050405020304" pitchFamily="18" charset="0"/>
              </a:rPr>
              <a:t>Both Electric accounts and Gas accounts contain ‘</a:t>
            </a:r>
            <a:r>
              <a:rPr lang="en-US" sz="1400" dirty="0">
                <a:solidFill>
                  <a:schemeClr val="tx1"/>
                </a:solidFill>
                <a:latin typeface="Times New Roman" panose="02020603050405020304" pitchFamily="18" charset="0"/>
                <a:cs typeface="Times New Roman" panose="02020603050405020304" pitchFamily="18" charset="0"/>
              </a:rPr>
              <a:t>Less than 4’ entry. This has been removed.</a:t>
            </a:r>
          </a:p>
          <a:p>
            <a:pPr marL="285750" indent="-285750" algn="just">
              <a:lnSpc>
                <a:spcPct val="150000"/>
              </a:lnSpc>
              <a:buClr>
                <a:schemeClr val="tx1"/>
              </a:buClr>
              <a:buFont typeface="Arial" panose="020B0604020202020204" pitchFamily="34" charset="0"/>
              <a:buChar char="•"/>
            </a:pP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491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A8C0FA05-DED7-43F6-BEE4-0BC8A74B805B}"/>
              </a:ext>
            </a:extLst>
          </p:cNvPr>
          <p:cNvSpPr>
            <a:spLocks noGrp="1"/>
          </p:cNvSpPr>
          <p:nvPr>
            <p:ph type="title"/>
          </p:nvPr>
        </p:nvSpPr>
        <p:spPr/>
        <p:txBody>
          <a:bodyPr/>
          <a:lstStyle/>
          <a:p>
            <a:endParaRPr lang="en-IN" dirty="0"/>
          </a:p>
        </p:txBody>
      </p:sp>
      <p:sp>
        <p:nvSpPr>
          <p:cNvPr id="5" name="Text Placeholder 4">
            <a:extLst>
              <a:ext uri="{FF2B5EF4-FFF2-40B4-BE49-F238E27FC236}">
                <a16:creationId xmlns="" xmlns:a16="http://schemas.microsoft.com/office/drawing/2014/main" id="{79513CF6-3986-B75F-1D2C-621BCAF446A1}"/>
              </a:ext>
            </a:extLst>
          </p:cNvPr>
          <p:cNvSpPr>
            <a:spLocks noGrp="1"/>
          </p:cNvSpPr>
          <p:nvPr>
            <p:ph type="body" idx="1"/>
          </p:nvPr>
        </p:nvSpPr>
        <p:spPr>
          <a:xfrm>
            <a:off x="311700" y="1222450"/>
            <a:ext cx="4120815" cy="3416400"/>
          </a:xfrm>
        </p:spPr>
        <p:txBody>
          <a:bodyPr/>
          <a:lstStyle/>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changed dataset from a wide format (where each month has its own column) into a long format (where each row represents one month's energy usage for a specific location).</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removed unnecessary summary rows like 'MEAN 2010' and cleaned up the month labels by removing the year (e.g., changing 'January 2010' to 'January'). </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converted month names (e.g., "JANUARY") to their corresponding numeric values (e.g., 1).</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removed outliers from data and replaced nulls with the mean of respective column</a:t>
            </a:r>
            <a:r>
              <a:rPr lang="en-IN" sz="1200" dirty="0">
                <a:solidFill>
                  <a:schemeClr val="tx1"/>
                </a:solidFill>
                <a:latin typeface="Times New Roman" panose="02020603050405020304" pitchFamily="18" charset="0"/>
                <a:cs typeface="Times New Roman" panose="02020603050405020304" pitchFamily="18" charset="0"/>
              </a:rPr>
              <a:t>.</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4634770" y="649750"/>
            <a:ext cx="4264948" cy="1649053"/>
          </a:xfrm>
          <a:prstGeom prst="rect">
            <a:avLst/>
          </a:prstGeom>
        </p:spPr>
      </p:pic>
      <p:sp>
        <p:nvSpPr>
          <p:cNvPr id="8" name="Down Arrow 7"/>
          <p:cNvSpPr/>
          <p:nvPr/>
        </p:nvSpPr>
        <p:spPr>
          <a:xfrm>
            <a:off x="6462793" y="2298804"/>
            <a:ext cx="184056" cy="39790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482792" y="2744832"/>
            <a:ext cx="4416926" cy="2084521"/>
          </a:xfrm>
          <a:prstGeom prst="rect">
            <a:avLst/>
          </a:prstGeom>
        </p:spPr>
      </p:pic>
    </p:spTree>
    <p:extLst>
      <p:ext uri="{BB962C8B-B14F-4D97-AF65-F5344CB8AC3E}">
        <p14:creationId xmlns:p14="http://schemas.microsoft.com/office/powerpoint/2010/main" val="13152981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C1F88F4-9FFD-3D17-EDF4-64FA87B52548}"/>
              </a:ext>
            </a:extLst>
          </p:cNvPr>
          <p:cNvSpPr>
            <a:spLocks noGrp="1"/>
          </p:cNvSpPr>
          <p:nvPr>
            <p:ph type="title"/>
          </p:nvPr>
        </p:nvSpPr>
        <p:spPr/>
        <p:txBody>
          <a:bodyPr/>
          <a:lstStyle/>
          <a:p>
            <a:endParaRPr lang="en-IN"/>
          </a:p>
        </p:txBody>
      </p:sp>
      <p:sp>
        <p:nvSpPr>
          <p:cNvPr id="3" name="Subtitle 2"/>
          <p:cNvSpPr>
            <a:spLocks noGrp="1"/>
          </p:cNvSpPr>
          <p:nvPr>
            <p:ph type="body" idx="1"/>
          </p:nvPr>
        </p:nvSpPr>
        <p:spPr>
          <a:xfrm>
            <a:off x="311700" y="1222450"/>
            <a:ext cx="5123900" cy="3416400"/>
          </a:xfrm>
        </p:spPr>
        <p:txBody>
          <a:bodyPr/>
          <a:lstStyle/>
          <a:p>
            <a:pPr marL="0" indent="0" algn="just">
              <a:lnSpc>
                <a:spcPct val="150000"/>
              </a:lnSpc>
              <a:buClr>
                <a:schemeClr val="tx1"/>
              </a:buClr>
              <a:buSzPts val="1800"/>
              <a:buNone/>
            </a:pPr>
            <a:endParaRPr lang="en-US" sz="1200" dirty="0" smtClean="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Clr>
                <a:schemeClr val="tx1"/>
              </a:buClr>
              <a:buSzPts val="180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We </a:t>
            </a:r>
            <a:r>
              <a:rPr lang="en-US" sz="1200" dirty="0">
                <a:solidFill>
                  <a:schemeClr val="tx1"/>
                </a:solidFill>
                <a:latin typeface="Times New Roman" panose="02020603050405020304" pitchFamily="18" charset="0"/>
                <a:cs typeface="Times New Roman" panose="02020603050405020304" pitchFamily="18" charset="0"/>
              </a:rPr>
              <a:t>have checked for the outliers and removed null values in the columns. Replaced the nulls with the mean of respective </a:t>
            </a:r>
            <a:r>
              <a:rPr lang="en-US" sz="1200" dirty="0" smtClean="0">
                <a:solidFill>
                  <a:schemeClr val="tx1"/>
                </a:solidFill>
                <a:latin typeface="Times New Roman" panose="02020603050405020304" pitchFamily="18" charset="0"/>
                <a:cs typeface="Times New Roman" panose="02020603050405020304" pitchFamily="18" charset="0"/>
              </a:rPr>
              <a:t>columns.</a:t>
            </a:r>
          </a:p>
          <a:p>
            <a:pPr marL="285750" indent="-285750" algn="just">
              <a:lnSpc>
                <a:spcPct val="150000"/>
              </a:lnSpc>
              <a:buClr>
                <a:schemeClr val="tx1"/>
              </a:buClr>
              <a:buSzPts val="180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We have calculated the correlation of the features with target variables</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Few features are highly co-related with others this may cause difficulty to distinguish their affect on the target variables. So we decided to  'GAS ACCOUNTS' and 'THERMS TOTAL SQFT'. This reduces redundancy, improves model interpretability, and prevents </a:t>
            </a:r>
            <a:r>
              <a:rPr lang="en-US" sz="1200" dirty="0" err="1">
                <a:solidFill>
                  <a:schemeClr val="tx1"/>
                </a:solidFill>
                <a:latin typeface="Times New Roman" panose="02020603050405020304" pitchFamily="18" charset="0"/>
                <a:cs typeface="Times New Roman" panose="02020603050405020304" pitchFamily="18" charset="0"/>
              </a:rPr>
              <a:t>overfitting</a:t>
            </a:r>
            <a:r>
              <a:rPr lang="en-US" sz="1200" dirty="0">
                <a:solidFill>
                  <a:schemeClr val="tx1"/>
                </a:solidFill>
                <a:latin typeface="Times New Roman" panose="02020603050405020304" pitchFamily="18" charset="0"/>
                <a:cs typeface="Times New Roman" panose="02020603050405020304" pitchFamily="18" charset="0"/>
              </a:rPr>
              <a:t> while maintaining predictive power.</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So we decided to remove these columns from dataset.</a:t>
            </a:r>
          </a:p>
          <a:p>
            <a:pPr marL="285750" indent="-285750" algn="just">
              <a:lnSpc>
                <a:spcPct val="150000"/>
              </a:lnSpc>
              <a:buClr>
                <a:schemeClr val="tx1"/>
              </a:buClr>
              <a:buSzPts val="1800"/>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1278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93128" y="1284739"/>
            <a:ext cx="27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chemeClr val="tx1"/>
                </a:solidFill>
                <a:latin typeface="Times New Roman" panose="02020603050405020304" pitchFamily="18" charset="0"/>
                <a:ea typeface="Nunito"/>
                <a:cs typeface="Times New Roman" panose="02020603050405020304" pitchFamily="18" charset="0"/>
                <a:sym typeface="Nunito"/>
              </a:rPr>
              <a:t>Introduction</a:t>
            </a:r>
            <a:endParaRPr sz="3200" dirty="0">
              <a:solidFill>
                <a:schemeClr val="tx1"/>
              </a:solidFill>
              <a:latin typeface="Times New Roman" panose="02020603050405020304" pitchFamily="18" charset="0"/>
              <a:cs typeface="Times New Roman" panose="02020603050405020304" pitchFamily="18" charset="0"/>
            </a:endParaRPr>
          </a:p>
        </p:txBody>
      </p:sp>
      <p:sp>
        <p:nvSpPr>
          <p:cNvPr id="64" name="Google Shape;64;p14"/>
          <p:cNvSpPr txBox="1">
            <a:spLocks noGrp="1"/>
          </p:cNvSpPr>
          <p:nvPr>
            <p:ph type="body" idx="1"/>
          </p:nvPr>
        </p:nvSpPr>
        <p:spPr>
          <a:xfrm>
            <a:off x="161101" y="2076592"/>
            <a:ext cx="5021451" cy="2753610"/>
          </a:xfrm>
          <a:prstGeom prst="rect">
            <a:avLst/>
          </a:prstGeom>
        </p:spPr>
        <p:txBody>
          <a:bodyPr spcFirstLastPara="1" wrap="square" lIns="91425" tIns="91425" rIns="91425" bIns="91425" anchor="t" anchorCtr="0">
            <a:noAutofit/>
          </a:bodyPr>
          <a:lstStyle/>
          <a:p>
            <a:pPr algn="just">
              <a:buClrTx/>
              <a:buSzPct val="1350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Growing populations in cities like Chicago lead to difficulties in managing residential energy consumption, influenced by factors like building characteristics, occupancy, and seasonality.</a:t>
            </a:r>
          </a:p>
          <a:p>
            <a:pPr algn="just">
              <a:buClrTx/>
              <a:buSzPct val="1350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Chicago is working to reduce its carbon footprint, but accurate forecasting of energy consumption remains complex.</a:t>
            </a:r>
          </a:p>
          <a:p>
            <a:pPr algn="just">
              <a:buClrTx/>
              <a:buSzPct val="1350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Without reliable predictions, energy providers face inefficiencies, higher costs, and resource mismanagement.</a:t>
            </a:r>
          </a:p>
          <a:p>
            <a:pPr algn="just">
              <a:buClrTx/>
              <a:buSzPct val="1350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The project aims to develop predictive models using historical energy data to forecast consumption and identify key </a:t>
            </a:r>
            <a:r>
              <a:rPr lang="en-US" sz="1200" dirty="0" smtClean="0">
                <a:solidFill>
                  <a:schemeClr val="tx1"/>
                </a:solidFill>
                <a:latin typeface="Times New Roman" panose="02020603050405020304" pitchFamily="18" charset="0"/>
                <a:cs typeface="Times New Roman" panose="02020603050405020304" pitchFamily="18" charset="0"/>
              </a:rPr>
              <a:t>drivers. </a:t>
            </a:r>
            <a:endParaRPr lang="en-US" sz="1200" dirty="0">
              <a:solidFill>
                <a:schemeClr val="tx1"/>
              </a:solidFill>
              <a:latin typeface="Times New Roman" panose="02020603050405020304" pitchFamily="18" charset="0"/>
              <a:cs typeface="Times New Roman" panose="02020603050405020304" pitchFamily="18" charset="0"/>
            </a:endParaRPr>
          </a:p>
        </p:txBody>
      </p:sp>
      <p:grpSp>
        <p:nvGrpSpPr>
          <p:cNvPr id="56" name="Group 55"/>
          <p:cNvGrpSpPr/>
          <p:nvPr/>
        </p:nvGrpSpPr>
        <p:grpSpPr>
          <a:xfrm>
            <a:off x="4254214" y="570641"/>
            <a:ext cx="4889786" cy="4572859"/>
            <a:chOff x="3287485" y="1222450"/>
            <a:chExt cx="5667831" cy="3083813"/>
          </a:xfrm>
          <a:blipFill>
            <a:blip r:embed="rId3"/>
            <a:stretch>
              <a:fillRect/>
            </a:stretch>
          </a:blipFill>
        </p:grpSpPr>
        <p:sp>
          <p:nvSpPr>
            <p:cNvPr id="39" name="Rectangle 38"/>
            <p:cNvSpPr/>
            <p:nvPr/>
          </p:nvSpPr>
          <p:spPr>
            <a:xfrm>
              <a:off x="4724400"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161315"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598230"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161315" y="2279751"/>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598230" y="2279753"/>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598230" y="3337056"/>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287485"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724400" y="2279752"/>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161315" y="3337056"/>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Times New Roman" panose="02020603050405020304" pitchFamily="18" charset="0"/>
                <a:cs typeface="Times New Roman" panose="02020603050405020304" pitchFamily="18" charset="0"/>
              </a:rPr>
              <a:t>Data Standardization anf Feature selection</a:t>
            </a:r>
            <a:endParaRPr sz="2000" b="1" dirty="0">
              <a:latin typeface="Times New Roman" panose="02020603050405020304" pitchFamily="18" charset="0"/>
              <a:cs typeface="Times New Roman" panose="02020603050405020304" pitchFamily="18" charset="0"/>
            </a:endParaRPr>
          </a:p>
        </p:txBody>
      </p:sp>
      <p:sp>
        <p:nvSpPr>
          <p:cNvPr id="157" name="Google Shape;157;p27"/>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285750" indent="-285750">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We have chosen 'TOTAL KWH', 'TOTAL THERMS','MONTHLY KWH', 'MONTHLY THERMS', 'Month', 'ELECTRICITY ACCOUNTS', 'GAS ACCOUNTS','TOTAL POPULATION', 'AVERAGE STORIES', 'AVERAGE BUILDING AGE','THERMS TOTAL SQFT', 'TOTAL UNITS', 'ZERO KWH ACCOUNTS', 'OCCUPIED UNITS', 'OCCUPIED UNITS PERCENTAGE', 'AVERAGE HOUSESIZE', 'RENTER-OCCUPIED HOUSING UNITS', 'RENTER-OCCUPIED HOUSING PERCENTAGE', 'KWH TOTAL SQFT‘  these columns for data analysis.</a:t>
            </a:r>
          </a:p>
          <a:p>
            <a:pPr marL="285750" indent="-285750">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We have used </a:t>
            </a:r>
            <a:r>
              <a:rPr lang="en-US" sz="1200" b="1" dirty="0" err="1">
                <a:solidFill>
                  <a:schemeClr val="tx1"/>
                </a:solidFill>
                <a:latin typeface="Times New Roman" panose="02020603050405020304" pitchFamily="18" charset="0"/>
                <a:cs typeface="Times New Roman" panose="02020603050405020304" pitchFamily="18" charset="0"/>
              </a:rPr>
              <a:t>OneHotEncoder</a:t>
            </a:r>
            <a:r>
              <a:rPr lang="en-US" sz="1200" dirty="0">
                <a:solidFill>
                  <a:schemeClr val="tx1"/>
                </a:solidFill>
                <a:latin typeface="Times New Roman" panose="02020603050405020304" pitchFamily="18" charset="0"/>
                <a:cs typeface="Times New Roman" panose="02020603050405020304" pitchFamily="18" charset="0"/>
              </a:rPr>
              <a:t> is applied to categorical columns like Month, converting them into binary </a:t>
            </a:r>
            <a:r>
              <a:rPr lang="en-US" sz="1200" dirty="0" smtClean="0">
                <a:solidFill>
                  <a:schemeClr val="tx1"/>
                </a:solidFill>
                <a:latin typeface="Times New Roman" panose="02020603050405020304" pitchFamily="18" charset="0"/>
                <a:cs typeface="Times New Roman" panose="02020603050405020304" pitchFamily="18" charset="0"/>
              </a:rPr>
              <a:t>features.</a:t>
            </a:r>
            <a:r>
              <a:rPr lang="en-US" sz="1200" b="1" dirty="0" smtClean="0">
                <a:latin typeface="Times New Roman" panose="02020603050405020304" pitchFamily="18" charset="0"/>
                <a:cs typeface="Times New Roman" panose="02020603050405020304" pitchFamily="18" charset="0"/>
              </a:rPr>
              <a:t> </a:t>
            </a:r>
            <a:r>
              <a:rPr lang="en-US" sz="1200" b="1" dirty="0" err="1">
                <a:solidFill>
                  <a:schemeClr val="tx1"/>
                </a:solidFill>
                <a:latin typeface="Times New Roman" panose="02020603050405020304" pitchFamily="18" charset="0"/>
                <a:cs typeface="Times New Roman" panose="02020603050405020304" pitchFamily="18" charset="0"/>
              </a:rPr>
              <a:t>StandardScaler</a:t>
            </a:r>
            <a:r>
              <a:rPr lang="en-US" sz="1200" dirty="0">
                <a:solidFill>
                  <a:schemeClr val="tx1"/>
                </a:solidFill>
                <a:latin typeface="Times New Roman" panose="02020603050405020304" pitchFamily="18" charset="0"/>
                <a:cs typeface="Times New Roman" panose="02020603050405020304" pitchFamily="18" charset="0"/>
              </a:rPr>
              <a:t> is used to standardize numerical columns (e.g., energy and housing metrics), scaling them to have a mean of 0 and standard deviation of 1. </a:t>
            </a:r>
            <a:r>
              <a:rPr lang="en-US" sz="1200" dirty="0" smtClean="0">
                <a:solidFill>
                  <a:schemeClr val="tx1"/>
                </a:solidFill>
                <a:latin typeface="Times New Roman" panose="02020603050405020304" pitchFamily="18" charset="0"/>
                <a:cs typeface="Times New Roman" panose="02020603050405020304" pitchFamily="18" charset="0"/>
              </a:rPr>
              <a:t>The target variables are not standardized.</a:t>
            </a:r>
          </a:p>
          <a:p>
            <a:pPr marL="285750" indent="-285750">
              <a:lnSpc>
                <a:spcPct val="150000"/>
              </a:lnSpc>
              <a:spcAft>
                <a:spcPts val="1600"/>
              </a:spcAft>
              <a:buClr>
                <a:schemeClr val="tx1"/>
              </a:buClr>
              <a:buSzPct val="100000"/>
            </a:pPr>
            <a:endParaRPr lang="en-US"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Linear Regression:</a:t>
            </a:r>
            <a:endParaRPr sz="2000" b="1" dirty="0">
              <a:latin typeface="Times New Roman" panose="02020603050405020304" pitchFamily="18" charset="0"/>
              <a:cs typeface="Times New Roman" panose="02020603050405020304" pitchFamily="18" charset="0"/>
            </a:endParaRPr>
          </a:p>
        </p:txBody>
      </p:sp>
      <p:sp>
        <p:nvSpPr>
          <p:cNvPr id="169" name="Google Shape;169;p29"/>
          <p:cNvSpPr txBox="1">
            <a:spLocks noGrp="1"/>
          </p:cNvSpPr>
          <p:nvPr>
            <p:ph type="body" idx="1"/>
          </p:nvPr>
        </p:nvSpPr>
        <p:spPr>
          <a:xfrm>
            <a:off x="311700" y="1028721"/>
            <a:ext cx="8520600" cy="3921050"/>
          </a:xfrm>
          <a:prstGeom prst="rect">
            <a:avLst/>
          </a:prstGeom>
        </p:spPr>
        <p:txBody>
          <a:bodyPr spcFirstLastPara="1" wrap="square" lIns="91425" tIns="91425" rIns="91425" bIns="91425" anchor="t" anchorCtr="0">
            <a:noAutofit/>
          </a:bodyPr>
          <a:lstStyle/>
          <a:p>
            <a:pPr marL="285750" indent="-285750" algn="just">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Since our target variables and dependent variable are continuous we predict a continuous outcome- we chose Linear Regression model. Below are the train and test predictions. The reason why we see </a:t>
            </a:r>
            <a:r>
              <a:rPr lang="en-US" sz="1200" dirty="0" smtClean="0">
                <a:solidFill>
                  <a:schemeClr val="tx1"/>
                </a:solidFill>
                <a:latin typeface="Times New Roman" panose="02020603050405020304" pitchFamily="18" charset="0"/>
                <a:cs typeface="Times New Roman" panose="02020603050405020304" pitchFamily="18" charset="0"/>
              </a:rPr>
              <a:t>the </a:t>
            </a:r>
            <a:r>
              <a:rPr lang="en-US" sz="1200" dirty="0">
                <a:solidFill>
                  <a:schemeClr val="tx1"/>
                </a:solidFill>
                <a:latin typeface="Times New Roman" panose="02020603050405020304" pitchFamily="18" charset="0"/>
                <a:cs typeface="Times New Roman" panose="02020603050405020304" pitchFamily="18" charset="0"/>
              </a:rPr>
              <a:t>MAE in big numbers is the target variables are not standardized.</a:t>
            </a:r>
          </a:p>
          <a:p>
            <a:pPr marL="285750" indent="-285750" algn="just">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The model performs well in predicting TOTAL KWH and TOTAL THERMS, as indicated by high R-squared values (~0.75) and consistent </a:t>
            </a:r>
            <a:r>
              <a:rPr lang="en-US" sz="1200" dirty="0" smtClean="0">
                <a:solidFill>
                  <a:schemeClr val="tx1"/>
                </a:solidFill>
                <a:latin typeface="Times New Roman" panose="02020603050405020304" pitchFamily="18" charset="0"/>
                <a:cs typeface="Times New Roman" panose="02020603050405020304" pitchFamily="18" charset="0"/>
              </a:rPr>
              <a:t>MAE </a:t>
            </a:r>
            <a:r>
              <a:rPr lang="en-US" sz="1200" dirty="0">
                <a:solidFill>
                  <a:schemeClr val="tx1"/>
                </a:solidFill>
                <a:latin typeface="Times New Roman" panose="02020603050405020304" pitchFamily="18" charset="0"/>
                <a:cs typeface="Times New Roman" panose="02020603050405020304" pitchFamily="18" charset="0"/>
              </a:rPr>
              <a:t>across train and test sets, showing good generalization. However, predictions for MONTHLY KWH and MONTHLY THERMS are less accurate, with lower R-squared values (~0.56–0.63), likely due to higher variability in monthly data</a:t>
            </a:r>
            <a:r>
              <a:rPr lang="en-US" sz="1200" dirty="0" smtClean="0">
                <a:solidFill>
                  <a:schemeClr val="tx1"/>
                </a:solidFill>
                <a:latin typeface="Times New Roman" panose="02020603050405020304" pitchFamily="18" charset="0"/>
                <a:cs typeface="Times New Roman" panose="02020603050405020304" pitchFamily="18" charset="0"/>
              </a:rPr>
              <a:t>.</a:t>
            </a:r>
          </a:p>
          <a:p>
            <a:pPr marL="0" indent="0" algn="just">
              <a:spcAft>
                <a:spcPts val="1600"/>
              </a:spcAft>
              <a:buClr>
                <a:schemeClr val="tx1"/>
              </a:buClr>
              <a:buSzPct val="100000"/>
              <a:buNone/>
            </a:pPr>
            <a:endParaRPr sz="14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42685" y="3494231"/>
            <a:ext cx="8389615" cy="82059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Polynomial Regression</a:t>
            </a:r>
          </a:p>
        </p:txBody>
      </p:sp>
      <p:sp>
        <p:nvSpPr>
          <p:cNvPr id="175" name="Google Shape;175;p30"/>
          <p:cNvSpPr txBox="1">
            <a:spLocks noGrp="1"/>
          </p:cNvSpPr>
          <p:nvPr>
            <p:ph type="body" idx="1"/>
          </p:nvPr>
        </p:nvSpPr>
        <p:spPr>
          <a:xfrm>
            <a:off x="311700" y="1075434"/>
            <a:ext cx="8520600" cy="3416400"/>
          </a:xfrm>
          <a:prstGeom prst="rect">
            <a:avLst/>
          </a:prstGeom>
        </p:spPr>
        <p:txBody>
          <a:bodyPr spcFirstLastPara="1" wrap="square" lIns="91425" tIns="91425" rIns="91425" bIns="91425" anchor="t" anchorCtr="0">
            <a:noAutofit/>
          </a:bodyPr>
          <a:lstStyle/>
          <a:p>
            <a:pPr marL="285750" indent="-285750">
              <a:lnSpc>
                <a:spcPct val="150000"/>
              </a:lnSpc>
              <a:spcAft>
                <a:spcPts val="1600"/>
              </a:spcAft>
              <a:buClr>
                <a:schemeClr val="tx1"/>
              </a:buClr>
              <a:buSzPct val="1000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Polynomial Regression (degree=3) outperforms Linear Regression in terms of both R-squared and Mean Squared Error (MSE) across all target variables. The model shows a better fit to the data with higher R-squared values, indicating improved prediction </a:t>
            </a:r>
            <a:r>
              <a:rPr lang="en-US" sz="1200" dirty="0" smtClean="0">
                <a:solidFill>
                  <a:schemeClr val="tx1"/>
                </a:solidFill>
                <a:latin typeface="Times New Roman" panose="02020603050405020304" pitchFamily="18" charset="0"/>
                <a:cs typeface="Times New Roman" panose="02020603050405020304" pitchFamily="18" charset="0"/>
              </a:rPr>
              <a:t>accuracy.</a:t>
            </a:r>
          </a:p>
          <a:p>
            <a:pPr marL="285750" indent="-285750">
              <a:lnSpc>
                <a:spcPct val="150000"/>
              </a:lnSpc>
              <a:spcAft>
                <a:spcPts val="1600"/>
              </a:spcAft>
              <a:buClr>
                <a:schemeClr val="tx1"/>
              </a:buClr>
              <a:buSzPct val="10000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Polynomial </a:t>
            </a:r>
            <a:r>
              <a:rPr lang="en-US" sz="1200" dirty="0">
                <a:solidFill>
                  <a:schemeClr val="tx1"/>
                </a:solidFill>
                <a:latin typeface="Times New Roman" panose="02020603050405020304" pitchFamily="18" charset="0"/>
                <a:cs typeface="Times New Roman" panose="02020603050405020304" pitchFamily="18" charset="0"/>
              </a:rPr>
              <a:t>Regression enhances the model’s ability to capture complex relationships in the data, resulting in better overall performance. The model shows a significant improvement over Linear Regression in terms of R-squared and MSE. Additionally, the small difference between train and test metrics indicates that Polynomial Regression has effectively managed </a:t>
            </a:r>
            <a:r>
              <a:rPr lang="en-US" sz="1200" dirty="0" err="1">
                <a:solidFill>
                  <a:schemeClr val="tx1"/>
                </a:solidFill>
                <a:latin typeface="Times New Roman" panose="02020603050405020304" pitchFamily="18" charset="0"/>
                <a:cs typeface="Times New Roman" panose="02020603050405020304" pitchFamily="18" charset="0"/>
              </a:rPr>
              <a:t>overfitting</a:t>
            </a:r>
            <a:r>
              <a:rPr lang="en-US" sz="1200" dirty="0">
                <a:solidFill>
                  <a:schemeClr val="tx1"/>
                </a:solidFill>
                <a:latin typeface="Times New Roman" panose="02020603050405020304" pitchFamily="18" charset="0"/>
                <a:cs typeface="Times New Roman" panose="02020603050405020304" pitchFamily="18" charset="0"/>
              </a:rPr>
              <a:t>. Despite adding complexity, Polynomial Regression provides more accurate and reliable predictions.</a:t>
            </a:r>
            <a:endParaRPr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87828" y="3532807"/>
            <a:ext cx="7932058" cy="97127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Decision Tree:</a:t>
            </a:r>
            <a:endParaRPr sz="2000" b="1" dirty="0">
              <a:latin typeface="Times New Roman" panose="02020603050405020304" pitchFamily="18" charset="0"/>
              <a:cs typeface="Times New Roman" panose="02020603050405020304" pitchFamily="18" charset="0"/>
            </a:endParaRPr>
          </a:p>
        </p:txBody>
      </p:sp>
      <p:sp>
        <p:nvSpPr>
          <p:cNvPr id="181" name="Google Shape;181;p31"/>
          <p:cNvSpPr txBox="1">
            <a:spLocks noGrp="1"/>
          </p:cNvSpPr>
          <p:nvPr>
            <p:ph type="body" idx="1"/>
          </p:nvPr>
        </p:nvSpPr>
        <p:spPr>
          <a:xfrm>
            <a:off x="384271" y="1058450"/>
            <a:ext cx="7945467" cy="2802350"/>
          </a:xfrm>
          <a:prstGeom prst="rect">
            <a:avLst/>
          </a:prstGeom>
        </p:spPr>
        <p:txBody>
          <a:bodyPr spcFirstLastPara="1" wrap="square" lIns="91425" tIns="91425" rIns="91425" bIns="91425" anchor="t" anchorCtr="0">
            <a:noAutofit/>
          </a:bodyPr>
          <a:lstStyle/>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The R-squared values for the train set are high across all target </a:t>
            </a:r>
            <a:r>
              <a:rPr lang="en-US" sz="1200" dirty="0" smtClean="0">
                <a:solidFill>
                  <a:schemeClr val="tx1"/>
                </a:solidFill>
                <a:latin typeface="Times New Roman" panose="02020603050405020304" pitchFamily="18" charset="0"/>
                <a:cs typeface="Times New Roman" panose="02020603050405020304" pitchFamily="18" charset="0"/>
              </a:rPr>
              <a:t>variables. </a:t>
            </a:r>
            <a:r>
              <a:rPr lang="en-US" sz="1200" dirty="0">
                <a:solidFill>
                  <a:schemeClr val="tx1"/>
                </a:solidFill>
                <a:latin typeface="Times New Roman" panose="02020603050405020304" pitchFamily="18" charset="0"/>
                <a:cs typeface="Times New Roman" panose="02020603050405020304" pitchFamily="18" charset="0"/>
              </a:rPr>
              <a:t>On the test set, the R-squared values are slightly lower but still reasonably high, indicating that the model generalizes well. </a:t>
            </a:r>
          </a:p>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MAE:</a:t>
            </a:r>
            <a:r>
              <a:rPr lang="en-US" sz="1200" dirty="0">
                <a:solidFill>
                  <a:schemeClr val="tx1"/>
                </a:solidFill>
                <a:latin typeface="Times New Roman" panose="02020603050405020304" pitchFamily="18" charset="0"/>
                <a:cs typeface="Times New Roman" panose="02020603050405020304" pitchFamily="18" charset="0"/>
              </a:rPr>
              <a:t> The MAE values for the train set are relatively low, indicating good prediction accuracy on the training </a:t>
            </a:r>
            <a:r>
              <a:rPr lang="en-US" sz="1200" dirty="0" smtClean="0">
                <a:solidFill>
                  <a:schemeClr val="tx1"/>
                </a:solidFill>
                <a:latin typeface="Times New Roman" panose="02020603050405020304" pitchFamily="18" charset="0"/>
                <a:cs typeface="Times New Roman" panose="02020603050405020304" pitchFamily="18" charset="0"/>
              </a:rPr>
              <a:t>data. </a:t>
            </a:r>
            <a:r>
              <a:rPr lang="en-US" sz="1200" dirty="0">
                <a:solidFill>
                  <a:schemeClr val="tx1"/>
                </a:solidFill>
                <a:latin typeface="Times New Roman" panose="02020603050405020304" pitchFamily="18" charset="0"/>
                <a:cs typeface="Times New Roman" panose="02020603050405020304" pitchFamily="18" charset="0"/>
              </a:rPr>
              <a:t>On the test set, the MAE values increase slightly, as expected, showing that the model's predictions on unseen data are a bit less accurate. </a:t>
            </a:r>
          </a:p>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The Decision Tree model performs well overall, with good fit (R-squared values) and low prediction errors (MAE) for both training and test sets. </a:t>
            </a:r>
          </a:p>
        </p:txBody>
      </p:sp>
      <p:pic>
        <p:nvPicPr>
          <p:cNvPr id="3" name="Picture 2"/>
          <p:cNvPicPr>
            <a:picLocks noChangeAspect="1"/>
          </p:cNvPicPr>
          <p:nvPr/>
        </p:nvPicPr>
        <p:blipFill>
          <a:blip r:embed="rId3"/>
          <a:stretch>
            <a:fillRect/>
          </a:stretch>
        </p:blipFill>
        <p:spPr>
          <a:xfrm>
            <a:off x="555300" y="3365648"/>
            <a:ext cx="8025719" cy="99030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Random Forest</a:t>
            </a:r>
            <a:endParaRPr sz="2000" b="1" dirty="0">
              <a:latin typeface="Times New Roman" panose="02020603050405020304" pitchFamily="18" charset="0"/>
              <a:cs typeface="Times New Roman" panose="02020603050405020304" pitchFamily="18" charset="0"/>
            </a:endParaRPr>
          </a:p>
        </p:txBody>
      </p:sp>
      <p:sp>
        <p:nvSpPr>
          <p:cNvPr id="187" name="Google Shape;187;p32"/>
          <p:cNvSpPr txBox="1">
            <a:spLocks noGrp="1"/>
          </p:cNvSpPr>
          <p:nvPr>
            <p:ph type="body" idx="1"/>
          </p:nvPr>
        </p:nvSpPr>
        <p:spPr>
          <a:xfrm>
            <a:off x="311700" y="1222450"/>
            <a:ext cx="7569557" cy="3416400"/>
          </a:xfrm>
          <a:prstGeom prst="rect">
            <a:avLst/>
          </a:prstGeom>
        </p:spPr>
        <p:txBody>
          <a:bodyPr spcFirstLastPara="1" wrap="square" lIns="91425" tIns="91425" rIns="91425" bIns="91425" anchor="t" anchorCtr="0">
            <a:noAutofit/>
          </a:bodyPr>
          <a:lstStyle/>
          <a:p>
            <a:pPr>
              <a:lnSpc>
                <a:spcPct val="150000"/>
              </a:lnSpc>
            </a:pPr>
            <a:r>
              <a:rPr lang="en-US" sz="1200" b="1" i="1" dirty="0" smtClean="0">
                <a:solidFill>
                  <a:schemeClr val="tx1"/>
                </a:solidFill>
                <a:latin typeface="Times New Roman" panose="02020603050405020304" pitchFamily="18" charset="0"/>
                <a:cs typeface="Times New Roman" panose="02020603050405020304" pitchFamily="18" charset="0"/>
              </a:rPr>
              <a:t>R-squared: </a:t>
            </a:r>
            <a:r>
              <a:rPr lang="en-US" sz="1200" dirty="0" smtClean="0">
                <a:solidFill>
                  <a:schemeClr val="tx1"/>
                </a:solidFill>
                <a:latin typeface="Times New Roman" panose="02020603050405020304" pitchFamily="18" charset="0"/>
                <a:cs typeface="Times New Roman" panose="02020603050405020304" pitchFamily="18" charset="0"/>
              </a:rPr>
              <a:t>The </a:t>
            </a:r>
            <a:r>
              <a:rPr lang="en-US" sz="1200" dirty="0">
                <a:solidFill>
                  <a:schemeClr val="tx1"/>
                </a:solidFill>
                <a:latin typeface="Times New Roman" panose="02020603050405020304" pitchFamily="18" charset="0"/>
                <a:cs typeface="Times New Roman" panose="02020603050405020304" pitchFamily="18" charset="0"/>
              </a:rPr>
              <a:t>R-squared values for the train set are quite high, indicating a good fit of the model to the training </a:t>
            </a:r>
            <a:r>
              <a:rPr lang="en-US" sz="1200" dirty="0" err="1" smtClean="0">
                <a:solidFill>
                  <a:schemeClr val="tx1"/>
                </a:solidFill>
                <a:latin typeface="Times New Roman" panose="02020603050405020304" pitchFamily="18" charset="0"/>
                <a:cs typeface="Times New Roman" panose="02020603050405020304" pitchFamily="18" charset="0"/>
              </a:rPr>
              <a:t>data.On</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the test set, the R-squared values drop slightly but remain strong, showing good generalization. </a:t>
            </a:r>
            <a:endParaRPr lang="en-US" sz="1200" dirty="0" smtClean="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200" b="1" i="1" dirty="0" smtClean="0">
                <a:solidFill>
                  <a:schemeClr val="tx1"/>
                </a:solidFill>
                <a:latin typeface="Times New Roman" panose="02020603050405020304" pitchFamily="18" charset="0"/>
                <a:cs typeface="Times New Roman" panose="02020603050405020304" pitchFamily="18" charset="0"/>
              </a:rPr>
              <a:t>MAE: </a:t>
            </a:r>
            <a:r>
              <a:rPr lang="en-US" sz="1200" dirty="0" smtClean="0">
                <a:solidFill>
                  <a:schemeClr val="tx1"/>
                </a:solidFill>
                <a:latin typeface="Times New Roman" panose="02020603050405020304" pitchFamily="18" charset="0"/>
                <a:cs typeface="Times New Roman" panose="02020603050405020304" pitchFamily="18" charset="0"/>
              </a:rPr>
              <a:t>The </a:t>
            </a:r>
            <a:r>
              <a:rPr lang="en-US" sz="1200" dirty="0">
                <a:solidFill>
                  <a:schemeClr val="tx1"/>
                </a:solidFill>
                <a:latin typeface="Times New Roman" panose="02020603050405020304" pitchFamily="18" charset="0"/>
                <a:cs typeface="Times New Roman" panose="02020603050405020304" pitchFamily="18" charset="0"/>
              </a:rPr>
              <a:t>MAE values for the train set are relatively low, meaning the model has a small average error in </a:t>
            </a:r>
            <a:r>
              <a:rPr lang="en-US" sz="1200" dirty="0" smtClean="0">
                <a:solidFill>
                  <a:schemeClr val="tx1"/>
                </a:solidFill>
                <a:latin typeface="Times New Roman" panose="02020603050405020304" pitchFamily="18" charset="0"/>
                <a:cs typeface="Times New Roman" panose="02020603050405020304" pitchFamily="18" charset="0"/>
              </a:rPr>
              <a:t>predictions. On </a:t>
            </a:r>
            <a:r>
              <a:rPr lang="en-US" sz="1200" dirty="0">
                <a:solidFill>
                  <a:schemeClr val="tx1"/>
                </a:solidFill>
                <a:latin typeface="Times New Roman" panose="02020603050405020304" pitchFamily="18" charset="0"/>
                <a:cs typeface="Times New Roman" panose="02020603050405020304" pitchFamily="18" charset="0"/>
              </a:rPr>
              <a:t>the test set, the MAE values increase slightly, which is typical for most models when applied to unseen data. </a:t>
            </a:r>
          </a:p>
          <a:p>
            <a:pPr>
              <a:lnSpc>
                <a:spcPct val="150000"/>
              </a:lnSpc>
            </a:pPr>
            <a:r>
              <a:rPr lang="en-US" sz="1200" b="1" i="1" dirty="0" err="1" smtClean="0">
                <a:solidFill>
                  <a:schemeClr val="tx1"/>
                </a:solidFill>
                <a:latin typeface="Times New Roman" panose="02020603050405020304" pitchFamily="18" charset="0"/>
                <a:cs typeface="Times New Roman" panose="02020603050405020304" pitchFamily="18" charset="0"/>
              </a:rPr>
              <a:t>Summary:</a:t>
            </a:r>
            <a:r>
              <a:rPr lang="en-US" sz="1200" dirty="0" err="1" smtClean="0">
                <a:solidFill>
                  <a:schemeClr val="tx1"/>
                </a:solidFill>
                <a:latin typeface="Times New Roman" panose="02020603050405020304" pitchFamily="18" charset="0"/>
                <a:cs typeface="Times New Roman" panose="02020603050405020304" pitchFamily="18" charset="0"/>
              </a:rPr>
              <a:t>The</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Random Forest model performs well, with high R-squared values (indicating a good fit) and low MAE values (indicating accurate predictions) for both the training and test sets. The model shows some reduction in performance on the test set, which is expected when generalizing to new data, but the decrease is minimal, suggesting good generalization.</a:t>
            </a:r>
          </a:p>
          <a:p>
            <a:pPr algn="just">
              <a:lnSpc>
                <a:spcPct val="150000"/>
              </a:lnSpc>
              <a:buClr>
                <a:schemeClr val="tx1"/>
              </a:buClr>
              <a:buSzPct val="100000"/>
            </a:pP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48494" y="3929979"/>
            <a:ext cx="7847012" cy="983111"/>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Gradient Boosting</a:t>
            </a:r>
            <a:endParaRPr sz="2000" b="1" dirty="0">
              <a:latin typeface="Times New Roman" panose="02020603050405020304" pitchFamily="18" charset="0"/>
              <a:cs typeface="Times New Roman" panose="02020603050405020304" pitchFamily="18" charset="0"/>
            </a:endParaRPr>
          </a:p>
        </p:txBody>
      </p:sp>
      <p:sp>
        <p:nvSpPr>
          <p:cNvPr id="193" name="Google Shape;193;p33"/>
          <p:cNvSpPr txBox="1">
            <a:spLocks noGrp="1"/>
          </p:cNvSpPr>
          <p:nvPr>
            <p:ph type="body" idx="1"/>
          </p:nvPr>
        </p:nvSpPr>
        <p:spPr>
          <a:xfrm>
            <a:off x="311699" y="1020609"/>
            <a:ext cx="8520600" cy="2683485"/>
          </a:xfrm>
          <a:prstGeom prst="rect">
            <a:avLst/>
          </a:prstGeom>
        </p:spPr>
        <p:txBody>
          <a:bodyPr spcFirstLastPara="1" wrap="square" lIns="91425" tIns="91425" rIns="91425" bIns="91425" anchor="t" anchorCtr="0">
            <a:noAutofit/>
          </a:bodyPr>
          <a:lstStyle/>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The R-squared values for the train set are </a:t>
            </a:r>
            <a:r>
              <a:rPr lang="en-US" sz="1200" dirty="0" smtClean="0">
                <a:solidFill>
                  <a:schemeClr val="tx1"/>
                </a:solidFill>
                <a:latin typeface="Times New Roman" panose="02020603050405020304" pitchFamily="18" charset="0"/>
                <a:cs typeface="Times New Roman" panose="02020603050405020304" pitchFamily="18" charset="0"/>
              </a:rPr>
              <a:t>moderate. </a:t>
            </a:r>
            <a:r>
              <a:rPr lang="en-US" sz="1200" dirty="0">
                <a:solidFill>
                  <a:schemeClr val="tx1"/>
                </a:solidFill>
                <a:latin typeface="Times New Roman" panose="02020603050405020304" pitchFamily="18" charset="0"/>
                <a:cs typeface="Times New Roman" panose="02020603050405020304" pitchFamily="18" charset="0"/>
              </a:rPr>
              <a:t>For the test set, the R-squared values are slightly lower but still reflect reasonable model </a:t>
            </a:r>
            <a:r>
              <a:rPr lang="en-US" sz="1200" dirty="0" smtClean="0">
                <a:solidFill>
                  <a:schemeClr val="tx1"/>
                </a:solidFill>
                <a:latin typeface="Times New Roman" panose="02020603050405020304" pitchFamily="18" charset="0"/>
                <a:cs typeface="Times New Roman" panose="02020603050405020304" pitchFamily="18" charset="0"/>
              </a:rPr>
              <a:t>performance</a:t>
            </a:r>
          </a:p>
          <a:p>
            <a:pPr>
              <a:lnSpc>
                <a:spcPct val="150000"/>
              </a:lnSpc>
            </a:pPr>
            <a:r>
              <a:rPr lang="en-US" sz="1200" b="1" i="1" dirty="0" smtClean="0">
                <a:solidFill>
                  <a:schemeClr val="tx1"/>
                </a:solidFill>
                <a:latin typeface="Times New Roman" panose="02020603050405020304" pitchFamily="18" charset="0"/>
                <a:cs typeface="Times New Roman" panose="02020603050405020304" pitchFamily="18" charset="0"/>
              </a:rPr>
              <a:t>MAE</a:t>
            </a:r>
            <a:r>
              <a:rPr lang="en-US" sz="1200" b="1" i="1" dirty="0">
                <a:solidFill>
                  <a:schemeClr val="tx1"/>
                </a:solidFill>
                <a:latin typeface="Times New Roman" panose="02020603050405020304" pitchFamily="18" charset="0"/>
                <a:cs typeface="Times New Roman" panose="02020603050405020304" pitchFamily="18" charset="0"/>
              </a:rPr>
              <a:t>:</a:t>
            </a:r>
            <a:r>
              <a:rPr lang="en-US" sz="1200" dirty="0">
                <a:solidFill>
                  <a:schemeClr val="tx1"/>
                </a:solidFill>
                <a:latin typeface="Times New Roman" panose="02020603050405020304" pitchFamily="18" charset="0"/>
                <a:cs typeface="Times New Roman" panose="02020603050405020304" pitchFamily="18" charset="0"/>
              </a:rPr>
              <a:t> The MAE values for the train set show higher errors compared to the Random Forest </a:t>
            </a:r>
            <a:r>
              <a:rPr lang="en-US" sz="1200" dirty="0" smtClean="0">
                <a:solidFill>
                  <a:schemeClr val="tx1"/>
                </a:solidFill>
                <a:latin typeface="Times New Roman" panose="02020603050405020304" pitchFamily="18" charset="0"/>
                <a:cs typeface="Times New Roman" panose="02020603050405020304" pitchFamily="18" charset="0"/>
              </a:rPr>
              <a:t>model, </a:t>
            </a:r>
            <a:r>
              <a:rPr lang="en-US" sz="1200" dirty="0">
                <a:solidFill>
                  <a:schemeClr val="tx1"/>
                </a:solidFill>
                <a:latin typeface="Times New Roman" panose="02020603050405020304" pitchFamily="18" charset="0"/>
                <a:cs typeface="Times New Roman" panose="02020603050405020304" pitchFamily="18" charset="0"/>
              </a:rPr>
              <a:t>indicating that the model experiences some error increase when applied to new, unseen data. </a:t>
            </a:r>
          </a:p>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Gradient Boosting shows decent R-squared values, but the performance is slightly lower compared to models like Random Forest in both training and test sets. The MAE is relatively high, suggesting the model may not be as precise in its predictions compared to other models, though still reasonably accurate. While there is some drop in performance from training to test set (as expected), the Gradient Boosting model demonstrates acceptable predictive accuracy.</a:t>
            </a:r>
          </a:p>
        </p:txBody>
      </p:sp>
      <p:pic>
        <p:nvPicPr>
          <p:cNvPr id="3" name="Picture 2"/>
          <p:cNvPicPr>
            <a:picLocks noChangeAspect="1"/>
          </p:cNvPicPr>
          <p:nvPr/>
        </p:nvPicPr>
        <p:blipFill>
          <a:blip r:embed="rId3"/>
          <a:stretch>
            <a:fillRect/>
          </a:stretch>
        </p:blipFill>
        <p:spPr>
          <a:xfrm>
            <a:off x="311699" y="3819830"/>
            <a:ext cx="8791801" cy="109649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r>
              <a:rPr lang="en-US" sz="2000" b="1" dirty="0">
                <a:latin typeface="Times New Roman" panose="02020603050405020304" pitchFamily="18" charset="0"/>
                <a:cs typeface="Times New Roman" panose="02020603050405020304" pitchFamily="18" charset="0"/>
              </a:rPr>
              <a:t>XBOOST (Extreme Gradient Boosting):</a:t>
            </a:r>
            <a:endParaRPr lang="en-US" sz="2000" dirty="0">
              <a:latin typeface="Times New Roman" panose="02020603050405020304" pitchFamily="18" charset="0"/>
              <a:cs typeface="Times New Roman" panose="02020603050405020304" pitchFamily="18" charset="0"/>
            </a:endParaRPr>
          </a:p>
        </p:txBody>
      </p:sp>
      <p:sp>
        <p:nvSpPr>
          <p:cNvPr id="199" name="Google Shape;199;p34"/>
          <p:cNvSpPr txBox="1">
            <a:spLocks noGrp="1"/>
          </p:cNvSpPr>
          <p:nvPr>
            <p:ph type="body" idx="1"/>
          </p:nvPr>
        </p:nvSpPr>
        <p:spPr>
          <a:xfrm>
            <a:off x="311700" y="1222450"/>
            <a:ext cx="8181371" cy="2352686"/>
          </a:xfrm>
          <a:prstGeom prst="rect">
            <a:avLst/>
          </a:prstGeom>
        </p:spPr>
        <p:txBody>
          <a:bodyPr spcFirstLastPara="1" wrap="square" lIns="91425" tIns="91425" rIns="91425" bIns="91425" anchor="t" anchorCtr="0">
            <a:noAutofit/>
          </a:bodyPr>
          <a:lstStyle/>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On the training set, the R-squared values are </a:t>
            </a:r>
            <a:r>
              <a:rPr lang="en-US" sz="1200" dirty="0" smtClean="0">
                <a:solidFill>
                  <a:schemeClr val="tx1"/>
                </a:solidFill>
                <a:latin typeface="Times New Roman" panose="02020603050405020304" pitchFamily="18" charset="0"/>
                <a:cs typeface="Times New Roman" panose="02020603050405020304" pitchFamily="18" charset="0"/>
              </a:rPr>
              <a:t>strong. On </a:t>
            </a:r>
            <a:r>
              <a:rPr lang="en-US" sz="1200" dirty="0">
                <a:solidFill>
                  <a:schemeClr val="tx1"/>
                </a:solidFill>
                <a:latin typeface="Times New Roman" panose="02020603050405020304" pitchFamily="18" charset="0"/>
                <a:cs typeface="Times New Roman" panose="02020603050405020304" pitchFamily="18" charset="0"/>
              </a:rPr>
              <a:t>the test set, the R-squared values drop slightly but remain </a:t>
            </a:r>
            <a:r>
              <a:rPr lang="en-US" sz="1200" dirty="0" smtClean="0">
                <a:solidFill>
                  <a:schemeClr val="tx1"/>
                </a:solidFill>
                <a:latin typeface="Times New Roman" panose="02020603050405020304" pitchFamily="18" charset="0"/>
                <a:cs typeface="Times New Roman" panose="02020603050405020304" pitchFamily="18" charset="0"/>
              </a:rPr>
              <a:t>decent. </a:t>
            </a:r>
            <a:r>
              <a:rPr lang="en-US" sz="1200" dirty="0">
                <a:solidFill>
                  <a:schemeClr val="tx1"/>
                </a:solidFill>
                <a:latin typeface="Times New Roman" panose="02020603050405020304" pitchFamily="18" charset="0"/>
                <a:cs typeface="Times New Roman" panose="02020603050405020304" pitchFamily="18" charset="0"/>
              </a:rPr>
              <a:t>These values show that the model can generalize reasonably well, though some performance is lost when moving from training to test data.</a:t>
            </a:r>
          </a:p>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MAE:</a:t>
            </a:r>
            <a:r>
              <a:rPr lang="en-US" sz="1200" dirty="0">
                <a:solidFill>
                  <a:schemeClr val="tx1"/>
                </a:solidFill>
                <a:latin typeface="Times New Roman" panose="02020603050405020304" pitchFamily="18" charset="0"/>
                <a:cs typeface="Times New Roman" panose="02020603050405020304" pitchFamily="18" charset="0"/>
              </a:rPr>
              <a:t> The MAE values on the training set show that the model is relatively </a:t>
            </a:r>
            <a:r>
              <a:rPr lang="en-US" sz="1200" dirty="0" smtClean="0">
                <a:solidFill>
                  <a:schemeClr val="tx1"/>
                </a:solidFill>
                <a:latin typeface="Times New Roman" panose="02020603050405020304" pitchFamily="18" charset="0"/>
                <a:cs typeface="Times New Roman" panose="02020603050405020304" pitchFamily="18" charset="0"/>
              </a:rPr>
              <a:t>accurate. For </a:t>
            </a:r>
            <a:r>
              <a:rPr lang="en-US" sz="1200" dirty="0">
                <a:solidFill>
                  <a:schemeClr val="tx1"/>
                </a:solidFill>
                <a:latin typeface="Times New Roman" panose="02020603050405020304" pitchFamily="18" charset="0"/>
                <a:cs typeface="Times New Roman" panose="02020603050405020304" pitchFamily="18" charset="0"/>
              </a:rPr>
              <a:t>the test set, MAE values increase somewhat, with KWH having an MAE of 15,660.74, indicating a slight drop in prediction accuracy on unseen data.</a:t>
            </a:r>
          </a:p>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The XG Boosting model performs well on both train and test sets, with R-squared values that suggest good model fit, particularly for THERMS. The MAE values show a slight increase in error when applying the model to the test </a:t>
            </a:r>
            <a:r>
              <a:rPr lang="en-US" sz="1200" dirty="0" smtClean="0">
                <a:solidFill>
                  <a:schemeClr val="tx1"/>
                </a:solidFill>
                <a:latin typeface="Times New Roman" panose="02020603050405020304" pitchFamily="18" charset="0"/>
                <a:cs typeface="Times New Roman" panose="02020603050405020304" pitchFamily="18" charset="0"/>
              </a:rPr>
              <a:t>data</a:t>
            </a:r>
            <a:r>
              <a:rPr lang="en-US" sz="1200" dirty="0">
                <a:solidFill>
                  <a:schemeClr val="tx1"/>
                </a:solidFill>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3"/>
          <a:stretch>
            <a:fillRect/>
          </a:stretch>
        </p:blipFill>
        <p:spPr>
          <a:xfrm>
            <a:off x="369758" y="3753400"/>
            <a:ext cx="8617857" cy="1083721"/>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KNN</a:t>
            </a:r>
            <a:endParaRPr sz="2000" b="1" dirty="0">
              <a:latin typeface="Times New Roman" panose="02020603050405020304" pitchFamily="18" charset="0"/>
              <a:cs typeface="Times New Roman" panose="02020603050405020304" pitchFamily="18" charset="0"/>
            </a:endParaRPr>
          </a:p>
        </p:txBody>
      </p:sp>
      <p:sp>
        <p:nvSpPr>
          <p:cNvPr id="205" name="Google Shape;205;p35"/>
          <p:cNvSpPr txBox="1">
            <a:spLocks noGrp="1"/>
          </p:cNvSpPr>
          <p:nvPr>
            <p:ph type="body" idx="1"/>
          </p:nvPr>
        </p:nvSpPr>
        <p:spPr>
          <a:xfrm>
            <a:off x="311700" y="1222450"/>
            <a:ext cx="8232225" cy="1753225"/>
          </a:xfrm>
          <a:prstGeom prst="rect">
            <a:avLst/>
          </a:prstGeom>
        </p:spPr>
        <p:txBody>
          <a:bodyPr spcFirstLastPara="1" wrap="square" lIns="91425" tIns="91425" rIns="91425" bIns="91425" anchor="t" anchorCtr="0">
            <a:noAutofit/>
          </a:bodyPr>
          <a:lstStyle/>
          <a:p>
            <a:pPr algn="just">
              <a:lnSpc>
                <a:spcPct val="150000"/>
              </a:lnSpc>
              <a:buClr>
                <a:schemeClr val="tx1"/>
              </a:buClr>
              <a:buSzPct val="100000"/>
            </a:pPr>
            <a:r>
              <a:rPr lang="en-US" sz="1200" dirty="0">
                <a:latin typeface="Times New Roman" panose="02020603050405020304" pitchFamily="18" charset="0"/>
                <a:cs typeface="Times New Roman" panose="02020603050405020304" pitchFamily="18" charset="0"/>
              </a:rPr>
              <a:t>The KNN model performs well on the training set with high </a:t>
            </a:r>
            <a:r>
              <a:rPr lang="en-US" sz="1200" dirty="0" smtClean="0">
                <a:latin typeface="Times New Roman" panose="02020603050405020304" pitchFamily="18" charset="0"/>
                <a:cs typeface="Times New Roman" panose="02020603050405020304" pitchFamily="18" charset="0"/>
              </a:rPr>
              <a:t>R-squared </a:t>
            </a:r>
            <a:r>
              <a:rPr lang="en-US" sz="1200" dirty="0">
                <a:latin typeface="Times New Roman" panose="02020603050405020304" pitchFamily="18" charset="0"/>
                <a:cs typeface="Times New Roman" panose="02020603050405020304" pitchFamily="18" charset="0"/>
              </a:rPr>
              <a:t>and low MAE but shows reduced generalization on the test set, particularly for monthly energy predictions. </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815019" y="2538611"/>
            <a:ext cx="7873093" cy="87412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Overall Results:</a:t>
            </a:r>
            <a:endParaRPr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82B4C99-8190-5C95-3981-CE05507E578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512279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47807" y="754620"/>
            <a:ext cx="303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b="1" dirty="0">
                <a:solidFill>
                  <a:srgbClr val="222222"/>
                </a:solidFill>
                <a:latin typeface="Times New Roman" panose="02020603050405020304" pitchFamily="18" charset="0"/>
                <a:ea typeface="Nunito"/>
                <a:cs typeface="Times New Roman" panose="02020603050405020304" pitchFamily="18" charset="0"/>
                <a:sym typeface="Nunito"/>
              </a:rPr>
              <a:t>Problem statement</a:t>
            </a:r>
            <a:endParaRPr sz="32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707" y="754620"/>
            <a:ext cx="5269221" cy="4058718"/>
          </a:xfrm>
          <a:prstGeom prst="rect">
            <a:avLst/>
          </a:prstGeom>
        </p:spPr>
      </p:pic>
      <p:sp>
        <p:nvSpPr>
          <p:cNvPr id="4" name="TextBox 3"/>
          <p:cNvSpPr txBox="1"/>
          <p:nvPr/>
        </p:nvSpPr>
        <p:spPr>
          <a:xfrm>
            <a:off x="224614" y="1257577"/>
            <a:ext cx="3280586" cy="328532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Urban energy consumption is influenced by complex factors like building characteristics, occupancy patterns, and seasonal changes, leading to forecasting difficulties.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Accurate models using historical data can optimize energy distribution, reduce costs, and support sustainable urban development by minimizing carbon footprints.</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55556" y="762368"/>
            <a:ext cx="303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b="1" dirty="0">
                <a:solidFill>
                  <a:schemeClr val="tx1"/>
                </a:solidFill>
                <a:latin typeface="Times New Roman" panose="02020603050405020304" pitchFamily="18" charset="0"/>
                <a:ea typeface="Nunito"/>
                <a:cs typeface="Times New Roman" panose="02020603050405020304" pitchFamily="18" charset="0"/>
                <a:sym typeface="Nunito"/>
              </a:rPr>
              <a:t>Objectives</a:t>
            </a:r>
            <a:endParaRPr sz="2400" dirty="0">
              <a:latin typeface="Times New Roman" panose="02020603050405020304" pitchFamily="18" charset="0"/>
              <a:cs typeface="Times New Roman" panose="02020603050405020304" pitchFamily="18" charset="0"/>
            </a:endParaRPr>
          </a:p>
        </p:txBody>
      </p:sp>
      <p:sp>
        <p:nvSpPr>
          <p:cNvPr id="70" name="Google Shape;70;p15"/>
          <p:cNvSpPr txBox="1">
            <a:spLocks noGrp="1"/>
          </p:cNvSpPr>
          <p:nvPr>
            <p:ph type="body" idx="1"/>
          </p:nvPr>
        </p:nvSpPr>
        <p:spPr>
          <a:xfrm>
            <a:off x="355556" y="1404168"/>
            <a:ext cx="8281876" cy="2976964"/>
          </a:xfrm>
          <a:prstGeom prst="rect">
            <a:avLst/>
          </a:prstGeom>
        </p:spPr>
        <p:txBody>
          <a:bodyPr spcFirstLastPara="1" wrap="square" lIns="91425" tIns="91425" rIns="91425" bIns="91425" anchor="t" anchorCtr="0">
            <a:noAutofit/>
          </a:bodyPr>
          <a:lstStyle/>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Forecast Energy Consumption:</a:t>
            </a:r>
            <a:r>
              <a:rPr lang="en-US" sz="1400" dirty="0">
                <a:solidFill>
                  <a:schemeClr val="tx1"/>
                </a:solidFill>
                <a:latin typeface="Times New Roman" panose="02020603050405020304" pitchFamily="18" charset="0"/>
                <a:cs typeface="Times New Roman" panose="02020603050405020304" pitchFamily="18" charset="0"/>
              </a:rPr>
              <a:t> Develop models to predict monthly and total  electricity (kWh) and gas (</a:t>
            </a:r>
            <a:r>
              <a:rPr lang="en-US" sz="1400" dirty="0" err="1">
                <a:solidFill>
                  <a:schemeClr val="tx1"/>
                </a:solidFill>
                <a:latin typeface="Times New Roman" panose="02020603050405020304" pitchFamily="18" charset="0"/>
                <a:cs typeface="Times New Roman" panose="02020603050405020304" pitchFamily="18" charset="0"/>
              </a:rPr>
              <a:t>therms</a:t>
            </a:r>
            <a:r>
              <a:rPr lang="en-US" sz="1400" dirty="0">
                <a:solidFill>
                  <a:schemeClr val="tx1"/>
                </a:solidFill>
                <a:latin typeface="Times New Roman" panose="02020603050405020304" pitchFamily="18" charset="0"/>
                <a:cs typeface="Times New Roman" panose="02020603050405020304" pitchFamily="18" charset="0"/>
              </a:rPr>
              <a:t>)  usage in residential single-family properties across Chicago. And evaluate Model accuracy and Robustness.</a:t>
            </a:r>
          </a:p>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Identify Key Drivers:</a:t>
            </a:r>
            <a:r>
              <a:rPr lang="en-US" sz="1400" dirty="0">
                <a:solidFill>
                  <a:schemeClr val="tx1"/>
                </a:solidFill>
                <a:latin typeface="Times New Roman" panose="02020603050405020304" pitchFamily="18" charset="0"/>
                <a:cs typeface="Times New Roman" panose="02020603050405020304" pitchFamily="18" charset="0"/>
              </a:rPr>
              <a:t> Analyze how factors such as building age, size, occupancy, and population influence energy usage.</a:t>
            </a:r>
          </a:p>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Support Sustainable Development:</a:t>
            </a:r>
            <a:r>
              <a:rPr lang="en-US" sz="1400" dirty="0">
                <a:solidFill>
                  <a:schemeClr val="tx1"/>
                </a:solidFill>
                <a:latin typeface="Times New Roman" panose="02020603050405020304" pitchFamily="18" charset="0"/>
                <a:cs typeface="Times New Roman" panose="02020603050405020304" pitchFamily="18" charset="0"/>
              </a:rPr>
              <a:t> Provide actionable insights to guide energy policy, urban planning, and community outreach programs aimed at reducing consumption and promoting energy efficiency.</a:t>
            </a:r>
          </a:p>
        </p:txBody>
      </p:sp>
    </p:spTree>
    <p:extLst>
      <p:ext uri="{BB962C8B-B14F-4D97-AF65-F5344CB8AC3E}">
        <p14:creationId xmlns:p14="http://schemas.microsoft.com/office/powerpoint/2010/main" val="2148458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3431" y="719836"/>
            <a:ext cx="5574022" cy="572700"/>
          </a:xfrm>
          <a:prstGeom prst="rect">
            <a:avLst/>
          </a:prstGeom>
        </p:spPr>
        <p:txBody>
          <a:bodyPr spcFirstLastPara="1" wrap="square" lIns="91425" tIns="91425" rIns="91425" bIns="91425" anchor="t" anchorCtr="0">
            <a:noAutofit/>
          </a:bodyPr>
          <a:lstStyle/>
          <a:p>
            <a:r>
              <a:rPr lang="en-US" sz="2400" b="1" dirty="0">
                <a:latin typeface="Times New Roman" panose="02020603050405020304" pitchFamily="18" charset="0"/>
                <a:cs typeface="Times New Roman" panose="02020603050405020304" pitchFamily="18" charset="0"/>
              </a:rPr>
              <a:t>Relevance to Real-World Problems</a:t>
            </a:r>
            <a:endParaRPr sz="2400" dirty="0">
              <a:latin typeface="Times New Roman" panose="02020603050405020304" pitchFamily="18" charset="0"/>
              <a:cs typeface="Times New Roman" panose="02020603050405020304" pitchFamily="18" charset="0"/>
            </a:endParaRPr>
          </a:p>
        </p:txBody>
      </p:sp>
      <p:sp>
        <p:nvSpPr>
          <p:cNvPr id="70" name="Google Shape;70;p15"/>
          <p:cNvSpPr txBox="1">
            <a:spLocks noGrp="1"/>
          </p:cNvSpPr>
          <p:nvPr>
            <p:ph type="body" idx="1"/>
          </p:nvPr>
        </p:nvSpPr>
        <p:spPr>
          <a:xfrm>
            <a:off x="428171" y="1148156"/>
            <a:ext cx="8404129" cy="4193865"/>
          </a:xfrm>
          <a:prstGeom prst="rect">
            <a:avLst/>
          </a:prstGeom>
        </p:spPr>
        <p:txBody>
          <a:bodyPr spcFirstLastPara="1" wrap="square" lIns="91425" tIns="91425" rIns="91425" bIns="91425" anchor="t" anchorCtr="0">
            <a:noAutofit/>
          </a:bodyPr>
          <a:lstStyle/>
          <a:p>
            <a:pPr>
              <a:lnSpc>
                <a:spcPct val="150000"/>
              </a:lnSpc>
            </a:pPr>
            <a:r>
              <a:rPr lang="en-US" sz="1200" b="1" dirty="0" smtClean="0"/>
              <a:t>Energy </a:t>
            </a:r>
            <a:r>
              <a:rPr lang="en-US" sz="1200" b="1" dirty="0"/>
              <a:t>Sustainability</a:t>
            </a:r>
            <a:r>
              <a:rPr lang="en-US" sz="1200" dirty="0"/>
              <a:t>: Predicting energy usage ensures efficient resource allocation and reduces environmental impact.</a:t>
            </a:r>
          </a:p>
          <a:p>
            <a:pPr>
              <a:lnSpc>
                <a:spcPct val="150000"/>
              </a:lnSpc>
            </a:pPr>
            <a:r>
              <a:rPr lang="en-US" sz="1200" b="1" dirty="0" smtClean="0"/>
              <a:t>Urban </a:t>
            </a:r>
            <a:r>
              <a:rPr lang="en-US" sz="1200" b="1" dirty="0"/>
              <a:t>Planning</a:t>
            </a:r>
            <a:r>
              <a:rPr lang="en-US" sz="1200" dirty="0"/>
              <a:t>: Helps city planners design sustainable infrastructure and policies based on energy consumption patterns.</a:t>
            </a:r>
          </a:p>
          <a:p>
            <a:pPr>
              <a:lnSpc>
                <a:spcPct val="150000"/>
              </a:lnSpc>
            </a:pPr>
            <a:r>
              <a:rPr lang="en-US" sz="1200" b="1" dirty="0" smtClean="0"/>
              <a:t>Economic </a:t>
            </a:r>
            <a:r>
              <a:rPr lang="en-US" sz="1200" b="1" dirty="0"/>
              <a:t>Benefits</a:t>
            </a:r>
            <a:r>
              <a:rPr lang="en-US" sz="1200" dirty="0"/>
              <a:t>: Reduces costs for residents and governments while promoting investments in sustainable technology.</a:t>
            </a:r>
          </a:p>
          <a:p>
            <a:pPr>
              <a:lnSpc>
                <a:spcPct val="150000"/>
              </a:lnSpc>
            </a:pPr>
            <a:r>
              <a:rPr lang="en-US" sz="1200" b="1" dirty="0" smtClean="0"/>
              <a:t>Scalability</a:t>
            </a:r>
            <a:r>
              <a:rPr lang="en-US" sz="1200" dirty="0"/>
              <a:t>: The model can be applied to other cities, providing insights into energy consumption globally.</a:t>
            </a:r>
          </a:p>
          <a:p>
            <a:pPr>
              <a:lnSpc>
                <a:spcPct val="150000"/>
              </a:lnSpc>
            </a:pPr>
            <a:r>
              <a:rPr lang="en-US" sz="1200" b="1" dirty="0" smtClean="0"/>
              <a:t>Community </a:t>
            </a:r>
            <a:r>
              <a:rPr lang="en-US" sz="1200" b="1" dirty="0"/>
              <a:t>Awareness</a:t>
            </a:r>
            <a:r>
              <a:rPr lang="en-US" sz="1200" dirty="0"/>
              <a:t>: Educates residents about energy use, encouraging sustainable behaviors and community involvement.</a:t>
            </a:r>
          </a:p>
          <a:p>
            <a:pPr>
              <a:lnSpc>
                <a:spcPct val="150000"/>
              </a:lnSpc>
            </a:pPr>
            <a:r>
              <a:rPr lang="en-US" sz="1200" b="1" dirty="0" smtClean="0"/>
              <a:t>Environmental </a:t>
            </a:r>
            <a:r>
              <a:rPr lang="en-US" sz="1200" b="1" dirty="0"/>
              <a:t>Goals</a:t>
            </a:r>
            <a:r>
              <a:rPr lang="en-US" sz="1200" dirty="0"/>
              <a:t>: Supports efforts to reduce carbon emissions and optimize renewable energy utilization.</a:t>
            </a:r>
          </a:p>
          <a:p>
            <a:pPr>
              <a:lnSpc>
                <a:spcPct val="150000"/>
              </a:lnSpc>
            </a:pPr>
            <a:r>
              <a:rPr lang="en-US" sz="1200" b="1" dirty="0" smtClean="0"/>
              <a:t>Energy </a:t>
            </a:r>
            <a:r>
              <a:rPr lang="en-US" sz="1200" b="1" dirty="0"/>
              <a:t>Infrastructure</a:t>
            </a:r>
            <a:r>
              <a:rPr lang="en-US" sz="1200" dirty="0"/>
              <a:t>: Assists in efficiently scaling energy grids by pinpointing high-demand areas and times.</a:t>
            </a:r>
          </a:p>
          <a:p>
            <a:pPr>
              <a:lnSpc>
                <a:spcPct val="150000"/>
              </a:lnSpc>
            </a:pPr>
            <a:r>
              <a:rPr lang="en-US" sz="1200" b="1" dirty="0" smtClean="0"/>
              <a:t>Policy </a:t>
            </a:r>
            <a:r>
              <a:rPr lang="en-US" sz="1200" b="1" dirty="0"/>
              <a:t>Development</a:t>
            </a:r>
            <a:r>
              <a:rPr lang="en-US" sz="1200" dirty="0"/>
              <a:t>: Offers data-driven insights for implementing targeted energy efficiency programs.</a:t>
            </a:r>
          </a:p>
          <a:p>
            <a:endParaRPr lang="en-US" sz="1400" dirty="0"/>
          </a:p>
          <a:p>
            <a:endParaRPr lang="en-US" sz="1400" dirty="0"/>
          </a:p>
          <a:p>
            <a:endParaRPr lang="en-US" sz="1400" dirty="0"/>
          </a:p>
          <a:p>
            <a:pPr algn="just">
              <a:buClr>
                <a:schemeClr val="tx1"/>
              </a:buClr>
              <a:buSzPct val="100000"/>
            </a:pP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01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157459" y="939997"/>
            <a:ext cx="4257082" cy="3994523"/>
          </a:xfrm>
          <a:prstGeom prst="rect">
            <a:avLst/>
          </a:prstGeom>
        </p:spPr>
        <p:txBody>
          <a:bodyPr spcFirstLastPara="1" wrap="square" lIns="91425" tIns="91425" rIns="91425" bIns="91425" anchor="t" anchorCtr="0">
            <a:noAutofit/>
          </a:bodyPr>
          <a:lstStyle/>
          <a:p>
            <a:pPr>
              <a:lnSpc>
                <a:spcPct val="150000"/>
              </a:lnSpc>
            </a:pPr>
            <a:r>
              <a:rPr lang="en-US" sz="1200" dirty="0">
                <a:latin typeface="Times New Roman" panose="02020603050405020304" pitchFamily="18" charset="0"/>
                <a:cs typeface="Times New Roman" panose="02020603050405020304" pitchFamily="18" charset="0"/>
              </a:rPr>
              <a:t>The </a:t>
            </a:r>
            <a:r>
              <a:rPr lang="en-US" sz="1200" b="1" dirty="0">
                <a:latin typeface="Times New Roman" panose="02020603050405020304" pitchFamily="18" charset="0"/>
                <a:cs typeface="Times New Roman" panose="02020603050405020304" pitchFamily="18" charset="0"/>
              </a:rPr>
              <a:t>Chicago Energy Usage 2010 Dataset</a:t>
            </a:r>
            <a:r>
              <a:rPr lang="en-US" sz="1200" dirty="0">
                <a:latin typeface="Times New Roman" panose="02020603050405020304" pitchFamily="18" charset="0"/>
                <a:cs typeface="Times New Roman" panose="02020603050405020304" pitchFamily="18" charset="0"/>
              </a:rPr>
              <a:t> provides detailed information about energy consumption across Chicago neighborhoods for the year 2010. It includes data on electricity (kWh) and natural gas (</a:t>
            </a:r>
            <a:r>
              <a:rPr lang="en-US" sz="1200" dirty="0" err="1">
                <a:latin typeface="Times New Roman" panose="02020603050405020304" pitchFamily="18" charset="0"/>
                <a:cs typeface="Times New Roman" panose="02020603050405020304" pitchFamily="18" charset="0"/>
              </a:rPr>
              <a:t>therms</a:t>
            </a:r>
            <a:r>
              <a:rPr lang="en-US" sz="1200" dirty="0">
                <a:latin typeface="Times New Roman" panose="02020603050405020304" pitchFamily="18" charset="0"/>
                <a:cs typeface="Times New Roman" panose="02020603050405020304" pitchFamily="18" charset="0"/>
              </a:rPr>
              <a:t>) usage, segmented by building </a:t>
            </a:r>
            <a:r>
              <a:rPr lang="en-US" sz="1200" dirty="0" smtClean="0">
                <a:latin typeface="Times New Roman" panose="02020603050405020304" pitchFamily="18" charset="0"/>
                <a:cs typeface="Times New Roman" panose="02020603050405020304" pitchFamily="18" charset="0"/>
              </a:rPr>
              <a:t>types and community areas.</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b="1" dirty="0" smtClean="0">
                <a:latin typeface="Times New Roman" panose="02020603050405020304" pitchFamily="18" charset="0"/>
                <a:cs typeface="Times New Roman" panose="02020603050405020304" pitchFamily="18" charset="0"/>
              </a:rPr>
              <a:t>Source</a:t>
            </a:r>
            <a:r>
              <a:rPr 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City of Chicago Open Data Portal.</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URL:</a:t>
            </a:r>
            <a:r>
              <a:rPr lang="en-US" sz="1200" dirty="0">
                <a:latin typeface="Times New Roman" panose="02020603050405020304" pitchFamily="18" charset="0"/>
                <a:cs typeface="Times New Roman" panose="02020603050405020304" pitchFamily="18" charset="0"/>
                <a:hlinkClick r:id="rId3"/>
              </a:rPr>
              <a:t>https://data.cityofchicago.org/Environment-Sustainable-Development/Energy-Usage-2010/8yq3-m6wp/data</a:t>
            </a:r>
            <a:r>
              <a:rPr lang="en-US" sz="1200" dirty="0">
                <a:latin typeface="Times New Roman" panose="02020603050405020304" pitchFamily="18" charset="0"/>
                <a:cs typeface="Times New Roman" panose="02020603050405020304" pitchFamily="18" charset="0"/>
              </a:rPr>
              <a:t> </a:t>
            </a:r>
            <a:br>
              <a:rPr lang="en-US" sz="1200" dirty="0">
                <a:latin typeface="Times New Roman" panose="02020603050405020304" pitchFamily="18" charset="0"/>
                <a:cs typeface="Times New Roman" panose="02020603050405020304" pitchFamily="18" charset="0"/>
              </a:rPr>
            </a:br>
            <a:r>
              <a:rPr lang="en-US" sz="1200" b="1" dirty="0" smtClean="0">
                <a:latin typeface="Times New Roman" panose="02020603050405020304" pitchFamily="18" charset="0"/>
                <a:cs typeface="Times New Roman" panose="02020603050405020304" pitchFamily="18" charset="0"/>
              </a:rPr>
              <a:t>Dataset </a:t>
            </a:r>
            <a:r>
              <a:rPr lang="en-US" sz="1200" b="1" dirty="0">
                <a:latin typeface="Times New Roman" panose="02020603050405020304" pitchFamily="18" charset="0"/>
                <a:cs typeface="Times New Roman" panose="02020603050405020304" pitchFamily="18" charset="0"/>
              </a:rPr>
              <a:t>Dimensions: </a:t>
            </a:r>
            <a:r>
              <a:rPr lang="en-US" sz="1200" dirty="0">
                <a:latin typeface="Times New Roman" panose="02020603050405020304" pitchFamily="18" charset="0"/>
                <a:cs typeface="Times New Roman" panose="02020603050405020304" pitchFamily="18" charset="0"/>
              </a:rPr>
              <a:t>We have 67051 rows and 73 columns</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Rows: </a:t>
            </a:r>
            <a:r>
              <a:rPr lang="en-US" sz="1200" dirty="0">
                <a:latin typeface="Times New Roman" panose="02020603050405020304" pitchFamily="18" charset="0"/>
                <a:cs typeface="Times New Roman" panose="02020603050405020304" pitchFamily="18" charset="0"/>
              </a:rPr>
              <a:t>Each row represents a unique combination of community area, building type, and energy statistics.</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Columns: </a:t>
            </a:r>
            <a:r>
              <a:rPr lang="en-US" sz="1200" dirty="0">
                <a:latin typeface="Times New Roman" panose="02020603050405020304" pitchFamily="18" charset="0"/>
                <a:cs typeface="Times New Roman" panose="02020603050405020304" pitchFamily="18" charset="0"/>
              </a:rPr>
              <a:t>A variety of features such as building characteristics, energy usage, and demographics.</a:t>
            </a:r>
            <a:br>
              <a:rPr lang="en-US" sz="1200" dirty="0">
                <a:latin typeface="Times New Roman" panose="02020603050405020304" pitchFamily="18" charset="0"/>
                <a:cs typeface="Times New Roman" panose="02020603050405020304" pitchFamily="18" charset="0"/>
              </a:rPr>
            </a:br>
            <a:endParaRPr sz="12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4729460" y="617378"/>
            <a:ext cx="4298425" cy="4140602"/>
            <a:chOff x="4365743" y="676060"/>
            <a:chExt cx="4244852" cy="4542212"/>
          </a:xfrm>
          <a:blipFill>
            <a:blip r:embed="rId4"/>
            <a:stretch>
              <a:fillRect/>
            </a:stretch>
          </a:blipFill>
        </p:grpSpPr>
        <p:sp>
          <p:nvSpPr>
            <p:cNvPr id="4" name="Hexagon 3"/>
            <p:cNvSpPr/>
            <p:nvPr/>
          </p:nvSpPr>
          <p:spPr>
            <a:xfrm rot="5400000">
              <a:off x="4857319" y="1584732"/>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Hexagon 7"/>
            <p:cNvSpPr/>
            <p:nvPr/>
          </p:nvSpPr>
          <p:spPr>
            <a:xfrm rot="5400000">
              <a:off x="5944744" y="1584732"/>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Hexagon 8"/>
            <p:cNvSpPr/>
            <p:nvPr/>
          </p:nvSpPr>
          <p:spPr>
            <a:xfrm rot="5400000">
              <a:off x="4334804"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Hexagon 9"/>
            <p:cNvSpPr/>
            <p:nvPr/>
          </p:nvSpPr>
          <p:spPr>
            <a:xfrm rot="5400000">
              <a:off x="5408192"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Hexagon 10"/>
            <p:cNvSpPr/>
            <p:nvPr/>
          </p:nvSpPr>
          <p:spPr>
            <a:xfrm rot="5400000">
              <a:off x="6481580"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Hexagon 11"/>
            <p:cNvSpPr/>
            <p:nvPr/>
          </p:nvSpPr>
          <p:spPr>
            <a:xfrm rot="5400000">
              <a:off x="4867628"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Hexagon 12"/>
            <p:cNvSpPr/>
            <p:nvPr/>
          </p:nvSpPr>
          <p:spPr>
            <a:xfrm rot="5400000">
              <a:off x="5944744"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Hexagon 13"/>
            <p:cNvSpPr/>
            <p:nvPr/>
          </p:nvSpPr>
          <p:spPr>
            <a:xfrm rot="5400000">
              <a:off x="5401032" y="706999"/>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Hexagon 14"/>
            <p:cNvSpPr/>
            <p:nvPr/>
          </p:nvSpPr>
          <p:spPr>
            <a:xfrm rot="5400000">
              <a:off x="5401032" y="4176681"/>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Hexagon 15"/>
            <p:cNvSpPr/>
            <p:nvPr/>
          </p:nvSpPr>
          <p:spPr>
            <a:xfrm rot="5400000">
              <a:off x="7018132"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Hexagon 16"/>
            <p:cNvSpPr/>
            <p:nvPr/>
          </p:nvSpPr>
          <p:spPr>
            <a:xfrm rot="5400000">
              <a:off x="6481580" y="720749"/>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Hexagon 17"/>
            <p:cNvSpPr/>
            <p:nvPr/>
          </p:nvSpPr>
          <p:spPr>
            <a:xfrm rot="5400000">
              <a:off x="7025292" y="158587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Hexagon 18"/>
            <p:cNvSpPr/>
            <p:nvPr/>
          </p:nvSpPr>
          <p:spPr>
            <a:xfrm rot="5400000">
              <a:off x="7569004"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Hexagon 19"/>
            <p:cNvSpPr/>
            <p:nvPr/>
          </p:nvSpPr>
          <p:spPr>
            <a:xfrm rot="5400000">
              <a:off x="6481580" y="4176681"/>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6" name="TextBox 5"/>
          <p:cNvSpPr txBox="1"/>
          <p:nvPr/>
        </p:nvSpPr>
        <p:spPr>
          <a:xfrm>
            <a:off x="226694" y="617378"/>
            <a:ext cx="231673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Dataset Overview</a:t>
            </a:r>
            <a:endParaRPr lang="en-US" sz="2000" dirty="0">
              <a:latin typeface="Times New Roman" panose="02020603050405020304" pitchFamily="18" charset="0"/>
              <a:cs typeface="Times New Roman" panose="02020603050405020304" pitchFamily="18" charset="0"/>
            </a:endParaRPr>
          </a:p>
        </p:txBody>
      </p:sp>
      <p:sp>
        <p:nvSpPr>
          <p:cNvPr id="21" name="Rectangle 1"/>
          <p:cNvSpPr>
            <a:spLocks noChangeArrowheads="1"/>
          </p:cNvSpPr>
          <p:nvPr/>
        </p:nvSpPr>
        <p:spPr bwMode="auto">
          <a:xfrm>
            <a:off x="0" y="-184666"/>
            <a:ext cx="91440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728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1700" y="649750"/>
            <a:ext cx="8520600" cy="572700"/>
          </a:xfrm>
        </p:spPr>
        <p:txBody>
          <a:bodyPr wrap="square" anchor="ctr">
            <a:normAutofit/>
          </a:bodyPr>
          <a:lstStyle/>
          <a:p>
            <a:pPr>
              <a:lnSpc>
                <a:spcPct val="90000"/>
              </a:lnSpc>
            </a:pPr>
            <a:r>
              <a:rPr lang="en-US" b="1"/>
              <a:t>Column Descriptions</a:t>
            </a:r>
          </a:p>
        </p:txBody>
      </p:sp>
      <p:graphicFrame>
        <p:nvGraphicFramePr>
          <p:cNvPr id="2" name="Table 1">
            <a:extLst>
              <a:ext uri="{FF2B5EF4-FFF2-40B4-BE49-F238E27FC236}">
                <a16:creationId xmlns="" xmlns:a16="http://schemas.microsoft.com/office/drawing/2014/main" id="{50ED21E8-B4BD-5DB6-20A7-E16099B782F1}"/>
              </a:ext>
            </a:extLst>
          </p:cNvPr>
          <p:cNvGraphicFramePr>
            <a:graphicFrameLocks noGrp="1"/>
          </p:cNvGraphicFramePr>
          <p:nvPr>
            <p:extLst>
              <p:ext uri="{D42A27DB-BD31-4B8C-83A1-F6EECF244321}">
                <p14:modId xmlns:p14="http://schemas.microsoft.com/office/powerpoint/2010/main" val="1231564443"/>
              </p:ext>
            </p:extLst>
          </p:nvPr>
        </p:nvGraphicFramePr>
        <p:xfrm>
          <a:off x="1267351" y="1270576"/>
          <a:ext cx="6102850" cy="3690218"/>
        </p:xfrm>
        <a:graphic>
          <a:graphicData uri="http://schemas.openxmlformats.org/drawingml/2006/table">
            <a:tbl>
              <a:tblPr firstRow="1" firstCol="1" bandRow="1">
                <a:tableStyleId>{5C22544A-7EE6-4342-B048-85BDC9FD1C3A}</a:tableStyleId>
              </a:tblPr>
              <a:tblGrid>
                <a:gridCol w="2365189">
                  <a:extLst>
                    <a:ext uri="{9D8B030D-6E8A-4147-A177-3AD203B41FA5}">
                      <a16:colId xmlns="" xmlns:a16="http://schemas.microsoft.com/office/drawing/2014/main" val="271147957"/>
                    </a:ext>
                  </a:extLst>
                </a:gridCol>
                <a:gridCol w="3737661">
                  <a:extLst>
                    <a:ext uri="{9D8B030D-6E8A-4147-A177-3AD203B41FA5}">
                      <a16:colId xmlns="" xmlns:a16="http://schemas.microsoft.com/office/drawing/2014/main" val="2036032343"/>
                    </a:ext>
                  </a:extLst>
                </a:gridCol>
              </a:tblGrid>
              <a:tr h="200143">
                <a:tc>
                  <a:txBody>
                    <a:bodyPr/>
                    <a:lstStyle/>
                    <a:p>
                      <a:pPr>
                        <a:lnSpc>
                          <a:spcPct val="107000"/>
                        </a:lnSpc>
                        <a:spcAft>
                          <a:spcPts val="800"/>
                        </a:spcAft>
                      </a:pPr>
                      <a:r>
                        <a:rPr lang="en-IN" sz="1100" kern="100" dirty="0">
                          <a:effectLst/>
                          <a:latin typeface="Times New Roman" panose="02020603050405020304" pitchFamily="18" charset="0"/>
                          <a:cs typeface="Times New Roman" panose="02020603050405020304" pitchFamily="18" charset="0"/>
                        </a:rPr>
                        <a:t>Column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tc>
                  <a:txBody>
                    <a:bodyPr/>
                    <a:lstStyle/>
                    <a:p>
                      <a:pPr>
                        <a:lnSpc>
                          <a:spcPct val="107000"/>
                        </a:lnSpc>
                        <a:spcAft>
                          <a:spcPts val="800"/>
                        </a:spcAft>
                      </a:pPr>
                      <a:r>
                        <a:rPr lang="en-IN" sz="1100" kern="100">
                          <a:effectLst/>
                        </a:rPr>
                        <a:t>Description</a:t>
                      </a:r>
                      <a:endParaRPr lang="en-IN" sz="1100" kern="100">
                        <a:effectLst/>
                        <a:latin typeface="Aptos" panose="020B0004020202020204" pitchFamily="34"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2828379514"/>
                  </a:ext>
                </a:extLst>
              </a:tr>
              <a:tr h="200143">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TOTAL THERMS</a:t>
                      </a:r>
                    </a:p>
                  </a:txBody>
                  <a:tcPr marL="42625" marR="42625" marT="0" marB="0"/>
                </a:tc>
                <a:tc>
                  <a:txBody>
                    <a:bodyPr/>
                    <a:lstStyle/>
                    <a:p>
                      <a:pPr>
                        <a:lnSpc>
                          <a:spcPct val="107000"/>
                        </a:lnSpc>
                        <a:spcAft>
                          <a:spcPts val="800"/>
                        </a:spcAft>
                      </a:pPr>
                      <a:r>
                        <a:rPr lang="en-US" sz="1100" b="0" i="0" u="none" strike="noStrike" cap="none" smtClean="0">
                          <a:solidFill>
                            <a:schemeClr val="dk1"/>
                          </a:solidFill>
                          <a:effectLst/>
                          <a:latin typeface="Times New Roman" panose="02020603050405020304" pitchFamily="18" charset="0"/>
                          <a:ea typeface="+mn-ea"/>
                          <a:cs typeface="Times New Roman" panose="02020603050405020304" pitchFamily="18" charset="0"/>
                          <a:sym typeface="Arial"/>
                        </a:rPr>
                        <a:t>Total Gas consumption in therms in 2010.</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300973438"/>
                  </a:ext>
                </a:extLst>
              </a:tr>
              <a:tr h="200143">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TOTAL KWH</a:t>
                      </a:r>
                    </a:p>
                  </a:txBody>
                  <a:tcPr marL="42625" marR="42625" marT="0" marB="0"/>
                </a:tc>
                <a:tc>
                  <a:txBody>
                    <a:bodyPr/>
                    <a:lstStyle/>
                    <a:p>
                      <a:pPr>
                        <a:lnSpc>
                          <a:spcPct val="107000"/>
                        </a:lnSpc>
                        <a:spcAft>
                          <a:spcPts val="800"/>
                        </a:spcAft>
                      </a:pPr>
                      <a:r>
                        <a:rPr lang="en-US" sz="11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Total electricity consumed in 2010 in kWh.</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tr>
              <a:tr h="200143">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GAS ACCOUNTS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Number of accounts with THERM information</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2263784560"/>
                  </a:ext>
                </a:extLst>
              </a:tr>
              <a:tr h="212177">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ELECTRICITY ACCOUNTS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Number of accounts with kilowatt hour information</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546509114"/>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TOTAL POPULATION</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Total population from Census 2010 report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1919219654"/>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OCCUPIED UNITS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Number of housing units that are occupied</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524277849"/>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RENTER-OCCUPIED</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Number of housing units that are renter occupied</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511102406"/>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RENTER-OCCUPIED HOUSING PERCENTAGE</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kern="100" cap="none" dirty="0" smtClean="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Percentage of occupied housing units that are renters from 'Census report</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tc>
                <a:extLst>
                  <a:ext uri="{0D108BD9-81ED-4DB2-BD59-A6C34878D82A}">
                    <a16:rowId xmlns="" xmlns:a16="http://schemas.microsoft.com/office/drawing/2014/main" val="1547626030"/>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ZERO KWH ACCOUNTS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kern="100" cap="none" dirty="0" smtClean="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Number of accounts with 0 kilowatt hours amounts for 12 months in 2010</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tc>
                <a:extLst>
                  <a:ext uri="{0D108BD9-81ED-4DB2-BD59-A6C34878D82A}">
                    <a16:rowId xmlns="" xmlns:a16="http://schemas.microsoft.com/office/drawing/2014/main" val="2174330697"/>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KWH TOTAL SQFT</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kern="100" cap="none" dirty="0" smtClean="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Total square footage associated with the electric energy usage</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tc>
                <a:extLst>
                  <a:ext uri="{0D108BD9-81ED-4DB2-BD59-A6C34878D82A}">
                    <a16:rowId xmlns="" xmlns:a16="http://schemas.microsoft.com/office/drawing/2014/main" val="3119745"/>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THERMS TOTAL SQFT</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kern="100" cap="none" dirty="0" smtClean="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Total square footage associated with the natural gas energy usage for Kilowatt Hours</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tc>
                <a:extLst>
                  <a:ext uri="{0D108BD9-81ED-4DB2-BD59-A6C34878D82A}">
                    <a16:rowId xmlns="" xmlns:a16="http://schemas.microsoft.com/office/drawing/2014/main" val="4130771454"/>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TOTAL UNITS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IN" sz="1100" kern="100" dirty="0" smtClean="0">
                          <a:effectLst/>
                          <a:latin typeface="Times New Roman" panose="02020603050405020304" pitchFamily="18" charset="0"/>
                          <a:ea typeface="Aptos" panose="020B0004020202020204" pitchFamily="34" charset="0"/>
                          <a:cs typeface="Times New Roman" panose="02020603050405020304" pitchFamily="18" charset="0"/>
                        </a:rPr>
                        <a:t>Total number of housing units</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718771871"/>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AVERAGE STORIES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IN" sz="1100" kern="100" dirty="0" smtClean="0">
                          <a:effectLst/>
                          <a:latin typeface="Times New Roman" panose="02020603050405020304" pitchFamily="18" charset="0"/>
                          <a:ea typeface="Aptos" panose="020B0004020202020204" pitchFamily="34" charset="0"/>
                          <a:cs typeface="Times New Roman" panose="02020603050405020304" pitchFamily="18" charset="0"/>
                        </a:rPr>
                        <a:t>Average number of stories</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1981182833"/>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AVERAGE BUILDING AGE</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IN" sz="1100" kern="100" dirty="0" smtClean="0">
                          <a:effectLst/>
                          <a:latin typeface="Times New Roman" panose="02020603050405020304" pitchFamily="18" charset="0"/>
                          <a:ea typeface="Aptos" panose="020B0004020202020204" pitchFamily="34" charset="0"/>
                          <a:cs typeface="Times New Roman" panose="02020603050405020304" pitchFamily="18" charset="0"/>
                        </a:rPr>
                        <a:t>Average age of Building</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3352330415"/>
                  </a:ext>
                </a:extLst>
              </a:tr>
              <a:tr h="200143">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COMMUNITY AREA NAME</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IN" sz="1100" kern="100" dirty="0" smtClean="0">
                          <a:effectLst/>
                          <a:latin typeface="Times New Roman" panose="02020603050405020304" pitchFamily="18" charset="0"/>
                          <a:ea typeface="Aptos" panose="020B0004020202020204" pitchFamily="34" charset="0"/>
                          <a:cs typeface="Times New Roman" panose="02020603050405020304" pitchFamily="18" charset="0"/>
                        </a:rPr>
                        <a:t>Community</a:t>
                      </a:r>
                      <a:r>
                        <a:rPr lang="en-IN" sz="1100" kern="100" baseline="0" dirty="0" smtClean="0">
                          <a:effectLst/>
                          <a:latin typeface="Times New Roman" panose="02020603050405020304" pitchFamily="18" charset="0"/>
                          <a:ea typeface="Aptos" panose="020B0004020202020204" pitchFamily="34" charset="0"/>
                          <a:cs typeface="Times New Roman" panose="02020603050405020304" pitchFamily="18" charset="0"/>
                        </a:rPr>
                        <a:t>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1726909465"/>
                  </a:ext>
                </a:extLst>
              </a:tr>
            </a:tbl>
          </a:graphicData>
        </a:graphic>
      </p:graphicFrame>
    </p:spTree>
    <p:extLst>
      <p:ext uri="{BB962C8B-B14F-4D97-AF65-F5344CB8AC3E}">
        <p14:creationId xmlns:p14="http://schemas.microsoft.com/office/powerpoint/2010/main" val="409849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1700" y="649750"/>
            <a:ext cx="8520600" cy="572700"/>
          </a:xfrm>
        </p:spPr>
        <p:txBody>
          <a:bodyPr wrap="square" anchor="ctr">
            <a:normAutofit/>
          </a:bodyPr>
          <a:lstStyle/>
          <a:p>
            <a:pPr>
              <a:lnSpc>
                <a:spcPct val="90000"/>
              </a:lnSpc>
            </a:pPr>
            <a:r>
              <a:rPr lang="en-US" b="1"/>
              <a:t>Column Descriptions</a:t>
            </a:r>
          </a:p>
        </p:txBody>
      </p:sp>
      <p:graphicFrame>
        <p:nvGraphicFramePr>
          <p:cNvPr id="2" name="Table 1">
            <a:extLst>
              <a:ext uri="{FF2B5EF4-FFF2-40B4-BE49-F238E27FC236}">
                <a16:creationId xmlns="" xmlns:a16="http://schemas.microsoft.com/office/drawing/2014/main" id="{50ED21E8-B4BD-5DB6-20A7-E16099B782F1}"/>
              </a:ext>
            </a:extLst>
          </p:cNvPr>
          <p:cNvGraphicFramePr>
            <a:graphicFrameLocks noGrp="1"/>
          </p:cNvGraphicFramePr>
          <p:nvPr>
            <p:extLst>
              <p:ext uri="{D42A27DB-BD31-4B8C-83A1-F6EECF244321}">
                <p14:modId xmlns:p14="http://schemas.microsoft.com/office/powerpoint/2010/main" val="2435641768"/>
              </p:ext>
            </p:extLst>
          </p:nvPr>
        </p:nvGraphicFramePr>
        <p:xfrm>
          <a:off x="1260477" y="1789079"/>
          <a:ext cx="5864274" cy="1341759"/>
        </p:xfrm>
        <a:graphic>
          <a:graphicData uri="http://schemas.openxmlformats.org/drawingml/2006/table">
            <a:tbl>
              <a:tblPr firstRow="1" firstCol="1" bandRow="1">
                <a:tableStyleId>{5C22544A-7EE6-4342-B048-85BDC9FD1C3A}</a:tableStyleId>
              </a:tblPr>
              <a:tblGrid>
                <a:gridCol w="2365189">
                  <a:extLst>
                    <a:ext uri="{9D8B030D-6E8A-4147-A177-3AD203B41FA5}">
                      <a16:colId xmlns="" xmlns:a16="http://schemas.microsoft.com/office/drawing/2014/main" val="271147957"/>
                    </a:ext>
                  </a:extLst>
                </a:gridCol>
                <a:gridCol w="3499085">
                  <a:extLst>
                    <a:ext uri="{9D8B030D-6E8A-4147-A177-3AD203B41FA5}">
                      <a16:colId xmlns="" xmlns:a16="http://schemas.microsoft.com/office/drawing/2014/main" val="2036032343"/>
                    </a:ext>
                  </a:extLst>
                </a:gridCol>
              </a:tblGrid>
              <a:tr h="0">
                <a:tc>
                  <a:txBody>
                    <a:bodyPr/>
                    <a:lstStyle/>
                    <a:p>
                      <a:pPr>
                        <a:lnSpc>
                          <a:spcPct val="107000"/>
                        </a:lnSpc>
                        <a:spcAft>
                          <a:spcPts val="800"/>
                        </a:spcAft>
                      </a:pPr>
                      <a:r>
                        <a:rPr lang="en-IN" sz="1100" kern="100" dirty="0">
                          <a:effectLst/>
                          <a:latin typeface="Times New Roman" panose="02020603050405020304" pitchFamily="18" charset="0"/>
                          <a:cs typeface="Times New Roman" panose="02020603050405020304" pitchFamily="18" charset="0"/>
                        </a:rPr>
                        <a:t>Column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tc>
                  <a:txBody>
                    <a:bodyPr/>
                    <a:lstStyle/>
                    <a:p>
                      <a:pPr>
                        <a:lnSpc>
                          <a:spcPct val="107000"/>
                        </a:lnSpc>
                        <a:spcAft>
                          <a:spcPts val="800"/>
                        </a:spcAft>
                      </a:pPr>
                      <a:r>
                        <a:rPr lang="en-IN" sz="1100" kern="100">
                          <a:effectLst/>
                        </a:rPr>
                        <a:t>Description</a:t>
                      </a:r>
                      <a:endParaRPr lang="en-IN" sz="1100" kern="100">
                        <a:effectLst/>
                        <a:latin typeface="Aptos" panose="020B0004020202020204" pitchFamily="34"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2828379514"/>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AVERAGE HOUSE SIZE</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Average household size from Census 2010 report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300973438"/>
                  </a:ext>
                </a:extLst>
              </a:tr>
              <a:tr h="206064">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OCCUPIED UNITS PERCENTAGE</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Occupied units percentage.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1082317999"/>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OCCUPIED HOUSING UNITS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Number of occupied housing units from 'Census 2010 report</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2263784560"/>
                  </a:ext>
                </a:extLst>
              </a:tr>
              <a:tr h="197246">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BUILDING TYPE</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Building Type: Residential, Commercial, Industrial</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546509114"/>
                  </a:ext>
                </a:extLst>
              </a:tr>
              <a:tr h="200143">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smtClean="0">
                          <a:solidFill>
                            <a:schemeClr val="lt1"/>
                          </a:solidFill>
                          <a:effectLst/>
                          <a:latin typeface="Times New Roman" panose="02020603050405020304" pitchFamily="18" charset="0"/>
                          <a:ea typeface="+mn-ea"/>
                          <a:cs typeface="Times New Roman" panose="02020603050405020304" pitchFamily="18" charset="0"/>
                          <a:sym typeface="Arial"/>
                        </a:rPr>
                        <a:t>BUILDING_SUBTYPE</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tc>
                <a:tc>
                  <a:txBody>
                    <a:bodyPr/>
                    <a:lstStyle/>
                    <a:p>
                      <a:pPr>
                        <a:lnSpc>
                          <a:spcPct val="107000"/>
                        </a:lnSpc>
                        <a:spcAft>
                          <a:spcPts val="800"/>
                        </a:spcAft>
                      </a:pPr>
                      <a:r>
                        <a:rPr lang="en-US" sz="11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Building Sub-Type (6): Single Family, Multi &lt;7, Multi 7+, Commercial, Industrial, Municipal.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tc>
                <a:extLst>
                  <a:ext uri="{0D108BD9-81ED-4DB2-BD59-A6C34878D82A}">
                    <a16:rowId xmlns="" xmlns:a16="http://schemas.microsoft.com/office/drawing/2014/main" val="1919219654"/>
                  </a:ext>
                </a:extLst>
              </a:tr>
            </a:tbl>
          </a:graphicData>
        </a:graphic>
      </p:graphicFrame>
    </p:spTree>
    <p:extLst>
      <p:ext uri="{BB962C8B-B14F-4D97-AF65-F5344CB8AC3E}">
        <p14:creationId xmlns:p14="http://schemas.microsoft.com/office/powerpoint/2010/main" val="594900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Data Analysis</a:t>
            </a:r>
            <a:endParaRPr sz="20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rcRect l="2642" t="-1608" r="11100"/>
          <a:stretch/>
        </p:blipFill>
        <p:spPr>
          <a:xfrm>
            <a:off x="4421497" y="1222450"/>
            <a:ext cx="4410803" cy="3184902"/>
          </a:xfrm>
          <a:prstGeom prst="rect">
            <a:avLst/>
          </a:prstGeom>
        </p:spPr>
      </p:pic>
      <p:sp>
        <p:nvSpPr>
          <p:cNvPr id="76" name="Google Shape;76;p16"/>
          <p:cNvSpPr txBox="1">
            <a:spLocks noGrp="1"/>
          </p:cNvSpPr>
          <p:nvPr>
            <p:ph type="body" idx="1"/>
          </p:nvPr>
        </p:nvSpPr>
        <p:spPr>
          <a:xfrm>
            <a:off x="311699" y="1222450"/>
            <a:ext cx="4129671" cy="327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solidFill>
                  <a:schemeClr val="tx1"/>
                </a:solidFill>
                <a:latin typeface="Times New Roman" panose="02020603050405020304" pitchFamily="18" charset="0"/>
                <a:cs typeface="Times New Roman" panose="02020603050405020304" pitchFamily="18" charset="0"/>
              </a:rPr>
              <a:t>There are three building types available in our dataset.</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Residential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49,747</a:t>
            </a:r>
            <a:r>
              <a:rPr lang="en-US" sz="1200" dirty="0">
                <a:solidFill>
                  <a:schemeClr val="tx1"/>
                </a:solidFill>
                <a:latin typeface="Times New Roman" panose="02020603050405020304" pitchFamily="18" charset="0"/>
                <a:cs typeface="Times New Roman" panose="02020603050405020304" pitchFamily="18" charset="0"/>
              </a:rPr>
              <a:t> entries labeled as "Residential</a:t>
            </a:r>
            <a:r>
              <a:rPr lang="en-US" sz="1200" dirty="0" smtClean="0">
                <a:solidFill>
                  <a:schemeClr val="tx1"/>
                </a:solidFill>
                <a:latin typeface="Times New Roman" panose="02020603050405020304" pitchFamily="18" charset="0"/>
                <a:cs typeface="Times New Roman" panose="02020603050405020304" pitchFamily="18" charset="0"/>
              </a:rPr>
              <a:t>,“ which </a:t>
            </a:r>
            <a:r>
              <a:rPr lang="en-US" sz="1200" dirty="0">
                <a:solidFill>
                  <a:schemeClr val="tx1"/>
                </a:solidFill>
                <a:latin typeface="Times New Roman" panose="02020603050405020304" pitchFamily="18" charset="0"/>
                <a:cs typeface="Times New Roman" panose="02020603050405020304" pitchFamily="18" charset="0"/>
              </a:rPr>
              <a:t>is the largest group in our dataset.</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Commercial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17,185</a:t>
            </a:r>
            <a:r>
              <a:rPr lang="en-US" sz="1200" dirty="0">
                <a:solidFill>
                  <a:schemeClr val="tx1"/>
                </a:solidFill>
                <a:latin typeface="Times New Roman" panose="02020603050405020304" pitchFamily="18" charset="0"/>
                <a:cs typeface="Times New Roman" panose="02020603050405020304" pitchFamily="18" charset="0"/>
              </a:rPr>
              <a:t> entries labeled as "Commercial," which is the second-largest group.</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Industrial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42</a:t>
            </a:r>
            <a:r>
              <a:rPr lang="en-US" sz="1200" dirty="0">
                <a:solidFill>
                  <a:schemeClr val="tx1"/>
                </a:solidFill>
                <a:latin typeface="Times New Roman" panose="02020603050405020304" pitchFamily="18" charset="0"/>
                <a:cs typeface="Times New Roman" panose="02020603050405020304" pitchFamily="18" charset="0"/>
              </a:rPr>
              <a:t> entries labeled as "Industrial," which is much smaller compared to the other two categories.</a:t>
            </a:r>
          </a:p>
          <a:p>
            <a:pPr marL="0" indent="0">
              <a:spcAft>
                <a:spcPts val="1600"/>
              </a:spcAft>
              <a:buNone/>
            </a:pP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1131</TotalTime>
  <Words>2154</Words>
  <Application>Microsoft Office PowerPoint</Application>
  <PresentationFormat>On-screen Show (16:9)</PresentationFormat>
  <Paragraphs>165</Paragraphs>
  <Slides>29</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Times New Roman</vt:lpstr>
      <vt:lpstr>Arial</vt:lpstr>
      <vt:lpstr>Aptos</vt:lpstr>
      <vt:lpstr>Nunito</vt:lpstr>
      <vt:lpstr>Calibri</vt:lpstr>
      <vt:lpstr>Simple Light</vt:lpstr>
      <vt:lpstr>Predictive modelling of household electricity consumption</vt:lpstr>
      <vt:lpstr>Introduction</vt:lpstr>
      <vt:lpstr>Problem statement</vt:lpstr>
      <vt:lpstr>Objectives</vt:lpstr>
      <vt:lpstr>Relevance to Real-World Problems</vt:lpstr>
      <vt:lpstr>The Chicago Energy Usage 2010 Dataset provides detailed information about energy consumption across Chicago neighborhoods for the year 2010. It includes data on electricity (kWh) and natural gas (therms) usage, segmented by building types and community areas. Source: City of Chicago Open Data Portal. URL:https://data.cityofchicago.org/Environment-Sustainable-Development/Energy-Usage-2010/8yq3-m6wp/data  Dataset Dimensions: We have 67051 rows and 73 columns  Rows: Each row represents a unique combination of community area, building type, and energy statistics.  Columns: A variety of features such as building characteristics, energy usage, and demographics. </vt:lpstr>
      <vt:lpstr>Column Descriptions</vt:lpstr>
      <vt:lpstr>Column Descriptions</vt:lpstr>
      <vt:lpstr>Data Analysis</vt:lpstr>
      <vt:lpstr>Data Analysis</vt:lpstr>
      <vt:lpstr>Data Analysis</vt:lpstr>
      <vt:lpstr>Data Analysis</vt:lpstr>
      <vt:lpstr>Data Analysis</vt:lpstr>
      <vt:lpstr>Data Analysis</vt:lpstr>
      <vt:lpstr>Renter Occupancy across different communities</vt:lpstr>
      <vt:lpstr>Monthly Energy Usage Trends</vt:lpstr>
      <vt:lpstr>Data Cleaning:</vt:lpstr>
      <vt:lpstr>PowerPoint Presentation</vt:lpstr>
      <vt:lpstr>PowerPoint Presentation</vt:lpstr>
      <vt:lpstr>Data Standardization anf Feature selection</vt:lpstr>
      <vt:lpstr>Linear Regression:</vt:lpstr>
      <vt:lpstr>Polynomial Regression</vt:lpstr>
      <vt:lpstr>Decision Tree:</vt:lpstr>
      <vt:lpstr>Random Forest</vt:lpstr>
      <vt:lpstr>Gradient Boosting</vt:lpstr>
      <vt:lpstr>XBOOST (Extreme Gradient Boosting):</vt:lpstr>
      <vt:lpstr>KNN</vt:lpstr>
      <vt:lpstr>Overall Results: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DELL</cp:lastModifiedBy>
  <cp:revision>77</cp:revision>
  <dcterms:modified xsi:type="dcterms:W3CDTF">2024-12-10T02:36:22Z</dcterms:modified>
</cp:coreProperties>
</file>